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handoutMasterIdLst>
    <p:handoutMasterId r:id="rId30"/>
  </p:handoutMasterIdLst>
  <p:sldIdLst>
    <p:sldId id="359" r:id="rId2"/>
    <p:sldId id="283" r:id="rId3"/>
    <p:sldId id="333" r:id="rId4"/>
    <p:sldId id="338" r:id="rId5"/>
    <p:sldId id="309" r:id="rId6"/>
    <p:sldId id="334" r:id="rId7"/>
    <p:sldId id="312" r:id="rId8"/>
    <p:sldId id="349" r:id="rId9"/>
    <p:sldId id="348" r:id="rId10"/>
    <p:sldId id="345" r:id="rId11"/>
    <p:sldId id="339" r:id="rId12"/>
    <p:sldId id="346" r:id="rId13"/>
    <p:sldId id="337" r:id="rId14"/>
    <p:sldId id="347" r:id="rId15"/>
    <p:sldId id="350" r:id="rId16"/>
    <p:sldId id="351" r:id="rId17"/>
    <p:sldId id="352" r:id="rId18"/>
    <p:sldId id="353" r:id="rId19"/>
    <p:sldId id="354" r:id="rId20"/>
    <p:sldId id="340" r:id="rId21"/>
    <p:sldId id="342" r:id="rId22"/>
    <p:sldId id="356" r:id="rId23"/>
    <p:sldId id="355" r:id="rId24"/>
    <p:sldId id="357" r:id="rId25"/>
    <p:sldId id="358" r:id="rId26"/>
    <p:sldId id="330" r:id="rId27"/>
    <p:sldId id="344" r:id="rId28"/>
  </p:sldIdLst>
  <p:sldSz cx="12192000" cy="6858000"/>
  <p:notesSz cx="6858000" cy="9144000"/>
  <p:embeddedFontLst>
    <p:embeddedFont>
      <p:font typeface="Calibri" panose="020F0502020204030204" pitchFamily="34" charset="0"/>
      <p:regular r:id="rId31"/>
      <p:bold r:id="rId32"/>
      <p:italic r:id="rId33"/>
      <p:boldItalic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9A4"/>
    <a:srgbClr val="A6CC71"/>
    <a:srgbClr val="47CA7E"/>
    <a:srgbClr val="42D6A5"/>
    <a:srgbClr val="F52F5E"/>
    <a:srgbClr val="E68E87"/>
    <a:srgbClr val="E27E84"/>
    <a:srgbClr val="EF5998"/>
    <a:srgbClr val="047E55"/>
    <a:srgbClr val="45BE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11" autoAdjust="0"/>
    <p:restoredTop sz="94660"/>
  </p:normalViewPr>
  <p:slideViewPr>
    <p:cSldViewPr snapToGrid="0">
      <p:cViewPr varScale="1">
        <p:scale>
          <a:sx n="66" d="100"/>
          <a:sy n="66" d="100"/>
        </p:scale>
        <p:origin x="1134" y="72"/>
      </p:cViewPr>
      <p:guideLst>
        <p:guide orient="horz" pos="2159"/>
        <p:guide pos="384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AEAB04-85A3-4F13-8A15-CFCCF1744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999722-EC93-495C-B50B-B31CCFD4F8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4F6F50-28CE-4AF8-8289-007F45BB3679}" type="datetimeFigureOut">
              <a:rPr lang="en-US" smtClean="0"/>
              <a:t>2/19/2022</a:t>
            </a:fld>
            <a:endParaRPr lang="en-US"/>
          </a:p>
        </p:txBody>
      </p:sp>
      <p:sp>
        <p:nvSpPr>
          <p:cNvPr id="4" name="Footer Placeholder 3">
            <a:extLst>
              <a:ext uri="{FF2B5EF4-FFF2-40B4-BE49-F238E27FC236}">
                <a16:creationId xmlns:a16="http://schemas.microsoft.com/office/drawing/2014/main" id="{0ABABD9C-9780-43C2-9C5A-36AE776B69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36331-50D9-4152-8AA9-3FB519A43C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6693AD-0FF3-4C64-942C-7CCF2CFC5088}" type="slidenum">
              <a:rPr lang="en-US" smtClean="0"/>
              <a:t>‹#›</a:t>
            </a:fld>
            <a:endParaRPr lang="en-US"/>
          </a:p>
        </p:txBody>
      </p:sp>
    </p:spTree>
    <p:extLst>
      <p:ext uri="{BB962C8B-B14F-4D97-AF65-F5344CB8AC3E}">
        <p14:creationId xmlns:p14="http://schemas.microsoft.com/office/powerpoint/2010/main" val="3953894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Nguồn</a:t>
            </a:r>
            <a:r>
              <a:rPr lang="en-US" dirty="0"/>
              <a:t>: https://www.youtube.com/watch?v=pe0rCuQjFgI</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420293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942310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166655" y="6369030"/>
            <a:ext cx="1025345" cy="461665"/>
          </a:xfrm>
          <a:prstGeom prst="rect">
            <a:avLst/>
          </a:prstGeom>
          <a:noFill/>
        </p:spPr>
        <p:txBody>
          <a:bodyPr wrap="none" lIns="91440" tIns="45720" rIns="91440" bIns="45720">
            <a:spAutoFit/>
          </a:bodyPr>
          <a:lstStyle/>
          <a:p>
            <a:pPr algn="ctr"/>
            <a:r>
              <a:rPr lang="en-US" sz="2400" b="0" cap="none" spc="0" dirty="0">
                <a:ln w="0"/>
                <a:solidFill>
                  <a:schemeClr val="bg2"/>
                </a:solidFill>
                <a:effectLst>
                  <a:reflection blurRad="6350" stA="53000" endA="300" endPos="35500" dir="5400000" sy="-90000" algn="bl" rotWithShape="0"/>
                </a:effectLst>
                <a:latin typeface="UVN Banh Mi" pitchFamily="2" charset="0"/>
              </a:rPr>
              <a:t>KTUTS</a:t>
            </a:r>
          </a:p>
        </p:txBody>
      </p:sp>
      <p:sp>
        <p:nvSpPr>
          <p:cNvPr id="20" name="Rectangle 19"/>
          <p:cNvSpPr/>
          <p:nvPr userDrawn="1"/>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chemeClr val="bg2"/>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facebook.com/teamKTUTS"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57856" y="0"/>
            <a:ext cx="1025345" cy="461665"/>
          </a:xfrm>
          <a:prstGeom prst="rect">
            <a:avLst/>
          </a:prstGeom>
          <a:noFill/>
        </p:spPr>
        <p:txBody>
          <a:bodyPr wrap="none" lIns="91440" tIns="45720" rIns="91440" bIns="45720">
            <a:spAutoFit/>
          </a:bodyPr>
          <a:lstStyle/>
          <a:p>
            <a:pPr algn="ctr"/>
            <a:r>
              <a:rPr lang="en-US" sz="2400" b="0" cap="none" spc="0" dirty="0">
                <a:ln w="0"/>
                <a:solidFill>
                  <a:schemeClr val="accent3">
                    <a:lumMod val="60000"/>
                    <a:lumOff val="40000"/>
                  </a:schemeClr>
                </a:solidFill>
                <a:effectLst>
                  <a:reflection blurRad="6350" stA="53000" endA="300" endPos="35500" dir="5400000" sy="-90000" algn="bl" rotWithShape="0"/>
                </a:effectLst>
                <a:latin typeface="UVN Banh Mi" pitchFamily="2" charset="0"/>
              </a:rPr>
              <a:t>KTUTS</a:t>
            </a:r>
          </a:p>
        </p:txBody>
      </p:sp>
      <p:sp>
        <p:nvSpPr>
          <p:cNvPr id="5" name="Rectangle 4"/>
          <p:cNvSpPr/>
          <p:nvPr userDrawn="1"/>
        </p:nvSpPr>
        <p:spPr>
          <a:xfrm>
            <a:off x="11166655" y="6485467"/>
            <a:ext cx="1025345" cy="461665"/>
          </a:xfrm>
          <a:prstGeom prst="rect">
            <a:avLst/>
          </a:prstGeom>
          <a:noFill/>
        </p:spPr>
        <p:txBody>
          <a:bodyPr wrap="none" lIns="91440" tIns="45720" rIns="91440" bIns="45720">
            <a:spAutoFit/>
          </a:bodyPr>
          <a:lstStyle/>
          <a:p>
            <a:pPr algn="ctr"/>
            <a:r>
              <a:rPr lang="en-US" sz="2400" b="0" cap="none" spc="0" dirty="0">
                <a:ln w="0"/>
                <a:solidFill>
                  <a:schemeClr val="accent3">
                    <a:lumMod val="60000"/>
                    <a:lumOff val="40000"/>
                  </a:schemeClr>
                </a:solidFill>
                <a:effectLst>
                  <a:reflection blurRad="6350" stA="53000" endA="300" endPos="35500" dir="5400000" sy="-90000" algn="bl" rotWithShape="0"/>
                </a:effectLst>
                <a:latin typeface="UVN Banh Mi" pitchFamily="2" charset="0"/>
              </a:rPr>
              <a:t>KTUTS</a:t>
            </a:r>
          </a:p>
        </p:txBody>
      </p:sp>
      <p:pic>
        <p:nvPicPr>
          <p:cNvPr id="6" name="Picture 5" descr="A picture containing diagram&#10;&#10;Description automatically generated">
            <a:extLst>
              <a:ext uri="{FF2B5EF4-FFF2-40B4-BE49-F238E27FC236}">
                <a16:creationId xmlns:a16="http://schemas.microsoft.com/office/drawing/2014/main" id="{D1692802-CDE9-4ADB-BE4D-FC474A93324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C6DC585-C58D-427B-92A0-8466BBCD16B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8211749" y="1953516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5BFAB6-D327-4EB7-893D-6A59C69F5FC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201165" y="1953516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77C50FF-1744-42CD-A3AB-1F9D5F371AB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220596" y="-5438269"/>
            <a:ext cx="1881378" cy="1625303"/>
          </a:xfrm>
          <a:prstGeom prst="rect">
            <a:avLst/>
          </a:prstGeom>
        </p:spPr>
      </p:pic>
      <p:sp>
        <p:nvSpPr>
          <p:cNvPr id="10" name="TextBox 9">
            <a:extLst>
              <a:ext uri="{FF2B5EF4-FFF2-40B4-BE49-F238E27FC236}">
                <a16:creationId xmlns:a16="http://schemas.microsoft.com/office/drawing/2014/main" id="{8EAB0900-2C8E-4084-BB85-77E66AAB342B}"/>
              </a:ext>
            </a:extLst>
          </p:cNvPr>
          <p:cNvSpPr txBox="1"/>
          <p:nvPr userDrawn="1"/>
        </p:nvSpPr>
        <p:spPr>
          <a:xfrm>
            <a:off x="1997947" y="9092728"/>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23"/>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97538436-8C49-43BC-9F5D-2AD37923F7E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8968762"/>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9.png"/><Relationship Id="rId7" Type="http://schemas.openxmlformats.org/officeDocument/2006/relationships/image" Target="../media/image30.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5.png"/><Relationship Id="rId7"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6"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pic>
        <p:nvPicPr>
          <p:cNvPr id="33" name="图片 44" descr="组 8"/>
          <p:cNvPicPr>
            <a:picLocks noChangeAspect="1"/>
          </p:cNvPicPr>
          <p:nvPr/>
        </p:nvPicPr>
        <p:blipFill>
          <a:blip r:embed="rId3"/>
          <a:srcRect t="23213" r="16712"/>
          <a:stretch>
            <a:fillRect/>
          </a:stretch>
        </p:blipFill>
        <p:spPr>
          <a:xfrm>
            <a:off x="3742108" y="2883615"/>
            <a:ext cx="5253355" cy="5266055"/>
          </a:xfrm>
          <a:prstGeom prst="rect">
            <a:avLst/>
          </a:prstGeom>
        </p:spPr>
      </p:pic>
      <p:grpSp>
        <p:nvGrpSpPr>
          <p:cNvPr id="12" name="组合 53"/>
          <p:cNvGrpSpPr/>
          <p:nvPr/>
        </p:nvGrpSpPr>
        <p:grpSpPr>
          <a:xfrm>
            <a:off x="-376018" y="-241410"/>
            <a:ext cx="12390120" cy="3055620"/>
            <a:chOff x="-167" y="0"/>
            <a:chExt cx="19512" cy="4812"/>
          </a:xfrm>
        </p:grpSpPr>
        <p:pic>
          <p:nvPicPr>
            <p:cNvPr id="13" name="图片 42" descr="组 6"/>
            <p:cNvPicPr>
              <a:picLocks noChangeAspect="1"/>
            </p:cNvPicPr>
            <p:nvPr/>
          </p:nvPicPr>
          <p:blipFill>
            <a:blip r:embed="rId4"/>
            <a:stretch>
              <a:fillRect/>
            </a:stretch>
          </p:blipFill>
          <p:spPr>
            <a:xfrm flipH="1">
              <a:off x="11059" y="0"/>
              <a:ext cx="8286" cy="4812"/>
            </a:xfrm>
            <a:prstGeom prst="rect">
              <a:avLst/>
            </a:prstGeom>
          </p:spPr>
        </p:pic>
        <p:pic>
          <p:nvPicPr>
            <p:cNvPr id="14" name="图片 40" descr="组 6"/>
            <p:cNvPicPr>
              <a:picLocks noChangeAspect="1"/>
            </p:cNvPicPr>
            <p:nvPr/>
          </p:nvPicPr>
          <p:blipFill>
            <a:blip r:embed="rId4"/>
            <a:stretch>
              <a:fillRect/>
            </a:stretch>
          </p:blipFill>
          <p:spPr>
            <a:xfrm>
              <a:off x="-167" y="0"/>
              <a:ext cx="8286" cy="4812"/>
            </a:xfrm>
            <a:prstGeom prst="rect">
              <a:avLst/>
            </a:prstGeom>
          </p:spPr>
        </p:pic>
      </p:grpSp>
      <p:sp>
        <p:nvSpPr>
          <p:cNvPr id="22" name="Rounded Rectangle 21"/>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reflection blurRad="6350" stA="55000" endA="300" endPos="45500" dir="5400000" sy="-100000" algn="bl" rotWithShape="0"/>
              </a:effectLst>
              <a:uLnTx/>
              <a:uFillTx/>
              <a:latin typeface="Calibri"/>
              <a:ea typeface="+mn-ea"/>
              <a:cs typeface="+mn-cs"/>
            </a:endParaRPr>
          </a:p>
        </p:txBody>
      </p:sp>
      <p:sp>
        <p:nvSpPr>
          <p:cNvPr id="23" name="Rectangle 22"/>
          <p:cNvSpPr/>
          <p:nvPr/>
        </p:nvSpPr>
        <p:spPr>
          <a:xfrm>
            <a:off x="290734" y="1035550"/>
            <a:ext cx="11583215" cy="276998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C0504D"/>
                  </a:solidFill>
                  <a:prstDash val="solid"/>
                </a:ln>
                <a:solidFill>
                  <a:srgbClr val="EC0F2B"/>
                </a:solidFill>
                <a:effectLst>
                  <a:outerShdw dist="38100" dir="2700000" algn="tl" rotWithShape="0">
                    <a:srgbClr val="C0504D"/>
                  </a:outerShdw>
                  <a:reflection blurRad="6350" stA="55000" endA="300" endPos="45500" dir="5400000" sy="-100000" algn="bl" rotWithShape="0"/>
                </a:effectLst>
                <a:uLnTx/>
                <a:uFillTx/>
                <a:latin typeface="UTM Alba Matter" panose="02040603050506020204" pitchFamily="18" charset="0"/>
                <a:ea typeface="+mn-ea"/>
                <a:cs typeface="+mn-cs"/>
              </a:rPr>
              <a:t>Tập</a:t>
            </a:r>
            <a:r>
              <a:rPr kumimoji="0" lang="en-US" sz="5400" b="1" i="0" u="none" strike="noStrike" kern="1200" cap="none" spc="0" normalizeH="0" baseline="0" noProof="0" dirty="0">
                <a:ln w="6600">
                  <a:solidFill>
                    <a:srgbClr val="C0504D"/>
                  </a:solidFill>
                  <a:prstDash val="solid"/>
                </a:ln>
                <a:solidFill>
                  <a:srgbClr val="EC0F2B"/>
                </a:solidFill>
                <a:effectLst>
                  <a:outerShdw dist="38100" dir="2700000" algn="tl" rotWithShape="0">
                    <a:srgbClr val="C0504D"/>
                  </a:outerShdw>
                  <a:reflection blurRad="6350" stA="55000" endA="300" endPos="45500" dir="5400000" sy="-100000" algn="bl" rotWithShape="0"/>
                </a:effectLst>
                <a:uLnTx/>
                <a:uFillTx/>
                <a:latin typeface="UTM Alba Matter" panose="02040603050506020204" pitchFamily="18" charset="0"/>
                <a:ea typeface="+mn-ea"/>
                <a:cs typeface="+mn-cs"/>
              </a:rPr>
              <a:t> </a:t>
            </a:r>
            <a:r>
              <a:rPr kumimoji="0" lang="en-US" sz="5400" b="1" i="0" u="none" strike="noStrike" kern="1200" cap="none" spc="0" normalizeH="0" baseline="0" noProof="0" dirty="0" err="1">
                <a:ln w="6600">
                  <a:solidFill>
                    <a:srgbClr val="C0504D"/>
                  </a:solidFill>
                  <a:prstDash val="solid"/>
                </a:ln>
                <a:solidFill>
                  <a:srgbClr val="EC0F2B"/>
                </a:solidFill>
                <a:effectLst>
                  <a:outerShdw dist="38100" dir="2700000" algn="tl" rotWithShape="0">
                    <a:srgbClr val="C0504D"/>
                  </a:outerShdw>
                  <a:reflection blurRad="6350" stA="55000" endA="300" endPos="45500" dir="5400000" sy="-100000" algn="bl" rotWithShape="0"/>
                </a:effectLst>
                <a:uLnTx/>
                <a:uFillTx/>
                <a:latin typeface="UTM Alba Matter" panose="02040603050506020204" pitchFamily="18" charset="0"/>
                <a:ea typeface="+mn-ea"/>
                <a:cs typeface="+mn-cs"/>
              </a:rPr>
              <a:t>làm</a:t>
            </a:r>
            <a:r>
              <a:rPr kumimoji="0" lang="en-US" sz="5400" b="1" i="0" u="none" strike="noStrike" kern="1200" cap="none" spc="0" normalizeH="0" baseline="0" noProof="0" dirty="0">
                <a:ln w="6600">
                  <a:solidFill>
                    <a:srgbClr val="C0504D"/>
                  </a:solidFill>
                  <a:prstDash val="solid"/>
                </a:ln>
                <a:solidFill>
                  <a:srgbClr val="EC0F2B"/>
                </a:solidFill>
                <a:effectLst>
                  <a:outerShdw dist="38100" dir="2700000" algn="tl" rotWithShape="0">
                    <a:srgbClr val="C0504D"/>
                  </a:outerShdw>
                  <a:reflection blurRad="6350" stA="55000" endA="300" endPos="45500" dir="5400000" sy="-100000" algn="bl" rotWithShape="0"/>
                </a:effectLst>
                <a:uLnTx/>
                <a:uFillTx/>
                <a:latin typeface="UTM Alba Matter" panose="02040603050506020204" pitchFamily="18" charset="0"/>
                <a:ea typeface="+mn-ea"/>
                <a:cs typeface="+mn-cs"/>
              </a:rPr>
              <a:t> </a:t>
            </a:r>
            <a:r>
              <a:rPr kumimoji="0" lang="en-US" sz="5400" b="1" i="0" u="none" strike="noStrike" kern="1200" cap="none" spc="0" normalizeH="0" baseline="0" noProof="0" dirty="0" err="1">
                <a:ln w="6600">
                  <a:solidFill>
                    <a:srgbClr val="C0504D"/>
                  </a:solidFill>
                  <a:prstDash val="solid"/>
                </a:ln>
                <a:solidFill>
                  <a:srgbClr val="EC0F2B"/>
                </a:solidFill>
                <a:effectLst>
                  <a:outerShdw dist="38100" dir="2700000" algn="tl" rotWithShape="0">
                    <a:srgbClr val="C0504D"/>
                  </a:outerShdw>
                  <a:reflection blurRad="6350" stA="55000" endA="300" endPos="45500" dir="5400000" sy="-100000" algn="bl" rotWithShape="0"/>
                </a:effectLst>
                <a:uLnTx/>
                <a:uFillTx/>
                <a:latin typeface="UTM Alba Matter" panose="02040603050506020204" pitchFamily="18" charset="0"/>
                <a:ea typeface="+mn-ea"/>
                <a:cs typeface="+mn-cs"/>
              </a:rPr>
              <a:t>văn</a:t>
            </a:r>
            <a:endParaRPr kumimoji="0" lang="en-US" sz="5400" b="1" i="0" u="none" strike="noStrike" kern="1200" cap="none" spc="0" normalizeH="0" baseline="0" noProof="0" dirty="0">
              <a:ln w="6600">
                <a:solidFill>
                  <a:srgbClr val="C0504D"/>
                </a:solidFill>
                <a:prstDash val="solid"/>
              </a:ln>
              <a:solidFill>
                <a:srgbClr val="FFFF00"/>
              </a:solidFill>
              <a:effectLst>
                <a:outerShdw dist="38100" dir="2700000" algn="tl" rotWithShape="0">
                  <a:srgbClr val="C0504D"/>
                </a:outerShdw>
                <a:reflection blurRad="6350" stA="55000" endA="300" endPos="45500" dir="5400000" sy="-100000" algn="bl" rotWithShape="0"/>
              </a:effectLst>
              <a:uLnTx/>
              <a:uFillTx/>
              <a:latin typeface="UTM Cooper Black"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C0504D"/>
                  </a:solidFill>
                  <a:prstDash val="solid"/>
                </a:ln>
                <a:solidFill>
                  <a:srgbClr val="FFFF00"/>
                </a:solidFill>
                <a:effectLst>
                  <a:outerShdw dist="38100" dir="2700000" algn="tl" rotWithShape="0">
                    <a:srgbClr val="C0504D"/>
                  </a:outerShdw>
                </a:effectLst>
                <a:uLnTx/>
                <a:uFillTx/>
                <a:latin typeface="UTM Cooper Black" panose="02040603050506020204" pitchFamily="18" charset="0"/>
                <a:ea typeface="+mn-ea"/>
                <a:cs typeface="+mn-cs"/>
              </a:rPr>
              <a:t>ĐOẠN VĂN TRONG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C0504D"/>
                  </a:solidFill>
                  <a:prstDash val="solid"/>
                </a:ln>
                <a:solidFill>
                  <a:srgbClr val="FFFF00"/>
                </a:solidFill>
                <a:effectLst>
                  <a:outerShdw dist="38100" dir="2700000" algn="tl" rotWithShape="0">
                    <a:srgbClr val="C0504D"/>
                  </a:outerShdw>
                </a:effectLst>
                <a:uLnTx/>
                <a:uFillTx/>
                <a:latin typeface="UTM Cooper Black" panose="02040603050506020204" pitchFamily="18" charset="0"/>
                <a:ea typeface="+mn-ea"/>
                <a:cs typeface="+mn-cs"/>
              </a:rPr>
              <a:t>BÀI VĂN MIÊU TẢ CÂY CỐI</a:t>
            </a:r>
          </a:p>
        </p:txBody>
      </p:sp>
      <p:sp>
        <p:nvSpPr>
          <p:cNvPr id="11" name="Rectangle 10">
            <a:extLst>
              <a:ext uri="{FF2B5EF4-FFF2-40B4-BE49-F238E27FC236}">
                <a16:creationId xmlns:a16="http://schemas.microsoft.com/office/drawing/2014/main" id="{CAE9E64F-61A4-4293-AACC-5CACB6933569}"/>
              </a:ext>
            </a:extLst>
          </p:cNvPr>
          <p:cNvSpPr/>
          <p:nvPr/>
        </p:nvSpPr>
        <p:spPr>
          <a:xfrm>
            <a:off x="-41275" y="0"/>
            <a:ext cx="1025345"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7DD9A4"/>
                </a:solidFill>
                <a:effectLst>
                  <a:reflection blurRad="6350" stA="53000" endA="300" endPos="35500" dir="5400000" sy="-90000" algn="bl" rotWithShape="0"/>
                </a:effectLst>
                <a:uLnTx/>
                <a:uFillTx/>
                <a:latin typeface="UVN Banh Mi" pitchFamily="2" charset="0"/>
                <a:ea typeface="+mn-ea"/>
                <a:cs typeface="+mn-cs"/>
              </a:rPr>
              <a:t>KTUTS</a:t>
            </a:r>
          </a:p>
        </p:txBody>
      </p:sp>
    </p:spTree>
    <p:extLst>
      <p:ext uri="{BB962C8B-B14F-4D97-AF65-F5344CB8AC3E}">
        <p14:creationId xmlns:p14="http://schemas.microsoft.com/office/powerpoint/2010/main" val="685943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by="(-#ppt_w*2)" calcmode="lin" valueType="num">
                                      <p:cBhvr rctx="PPT">
                                        <p:cTn id="19" dur="250" autoRev="1" fill="hold">
                                          <p:stCondLst>
                                            <p:cond delay="0"/>
                                          </p:stCondLst>
                                        </p:cTn>
                                        <p:tgtEl>
                                          <p:spTgt spid="23"/>
                                        </p:tgtEl>
                                        <p:attrNameLst>
                                          <p:attrName>ppt_w</p:attrName>
                                        </p:attrNameLst>
                                      </p:cBhvr>
                                    </p:anim>
                                    <p:anim by="(#ppt_w*0.50)" calcmode="lin" valueType="num">
                                      <p:cBhvr>
                                        <p:cTn id="20" dur="250" decel="50000" autoRev="1" fill="hold">
                                          <p:stCondLst>
                                            <p:cond delay="0"/>
                                          </p:stCondLst>
                                        </p:cTn>
                                        <p:tgtEl>
                                          <p:spTgt spid="23"/>
                                        </p:tgtEl>
                                        <p:attrNameLst>
                                          <p:attrName>ppt_x</p:attrName>
                                        </p:attrNameLst>
                                      </p:cBhvr>
                                    </p:anim>
                                    <p:anim from="(-#ppt_h/2)" to="(#ppt_y)" calcmode="lin" valueType="num">
                                      <p:cBhvr>
                                        <p:cTn id="21" dur="500" fill="hold">
                                          <p:stCondLst>
                                            <p:cond delay="0"/>
                                          </p:stCondLst>
                                        </p:cTn>
                                        <p:tgtEl>
                                          <p:spTgt spid="23"/>
                                        </p:tgtEl>
                                        <p:attrNameLst>
                                          <p:attrName>ppt_y</p:attrName>
                                        </p:attrNameLst>
                                      </p:cBhvr>
                                    </p:anim>
                                    <p:animRot by="21600000">
                                      <p:cBhvr>
                                        <p:cTn id="22" dur="500" fill="hold">
                                          <p:stCondLst>
                                            <p:cond delay="0"/>
                                          </p:stCondLst>
                                        </p:cTn>
                                        <p:tgtEl>
                                          <p:spTgt spid="23"/>
                                        </p:tgtEl>
                                        <p:attrNameLst>
                                          <p:attrName>r</p:attrName>
                                        </p:attrNameLst>
                                      </p:cBhvr>
                                    </p:animRot>
                                  </p:childTnLst>
                                </p:cTn>
                              </p:par>
                            </p:childTnLst>
                          </p:cTn>
                        </p:par>
                        <p:par>
                          <p:cTn id="23" fill="hold">
                            <p:stCondLst>
                              <p:cond delay="4400"/>
                            </p:stCondLst>
                            <p:childTnLst>
                              <p:par>
                                <p:cTn id="24" presetID="16" presetClass="entr" presetSubtype="2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0138" y="742960"/>
            <a:ext cx="7918262" cy="1323439"/>
          </a:xfrm>
          <a:prstGeom prst="rect">
            <a:avLst/>
          </a:prstGeom>
        </p:spPr>
        <p:txBody>
          <a:bodyPr wrap="square">
            <a:spAutoFit/>
          </a:bodyPr>
          <a:lstStyle/>
          <a:p>
            <a:pPr lvl="0" algn="ctr">
              <a:defRPr/>
            </a:pPr>
            <a:r>
              <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Arial" charset="0"/>
              </a:rPr>
              <a:t>GHI NHỚ</a:t>
            </a:r>
            <a:endPar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334546" y="3230951"/>
            <a:ext cx="2950409" cy="2950409"/>
          </a:xfrm>
          <a:prstGeom prst="rect">
            <a:avLst/>
          </a:prstGeom>
        </p:spPr>
      </p:pic>
      <p:sp>
        <p:nvSpPr>
          <p:cNvPr id="4" name="Text Box 4">
            <a:extLst>
              <a:ext uri="{FF2B5EF4-FFF2-40B4-BE49-F238E27FC236}">
                <a16:creationId xmlns:a16="http://schemas.microsoft.com/office/drawing/2014/main" id="{6D6577FA-5635-442A-8AE3-52A7772C376C}"/>
              </a:ext>
            </a:extLst>
          </p:cNvPr>
          <p:cNvSpPr txBox="1">
            <a:spLocks noChangeArrowheads="1"/>
          </p:cNvSpPr>
          <p:nvPr/>
        </p:nvSpPr>
        <p:spPr bwMode="auto">
          <a:xfrm>
            <a:off x="2782421" y="1954552"/>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Tree>
    <p:extLst>
      <p:ext uri="{BB962C8B-B14F-4D97-AF65-F5344CB8AC3E}">
        <p14:creationId xmlns:p14="http://schemas.microsoft.com/office/powerpoint/2010/main" val="2513866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4017819" y="3857645"/>
              <a:ext cx="4930341" cy="1634631"/>
              <a:chOff x="2871223" y="821673"/>
              <a:chExt cx="4763547" cy="1634631"/>
            </a:xfrm>
          </p:grpSpPr>
          <p:sp>
            <p:nvSpPr>
              <p:cNvPr id="66" name="矩形 8">
                <a:extLst>
                  <a:ext uri="{FF2B5EF4-FFF2-40B4-BE49-F238E27FC236}">
                    <a16:creationId xmlns:a16="http://schemas.microsoft.com/office/drawing/2014/main" id="{DA22254A-A799-40C9-B770-624458B1EC6E}"/>
                  </a:ext>
                </a:extLst>
              </p:cNvPr>
              <p:cNvSpPr/>
              <p:nvPr/>
            </p:nvSpPr>
            <p:spPr>
              <a:xfrm>
                <a:off x="2871223" y="821673"/>
                <a:ext cx="4763547"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Luyện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tập</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52314" y="1371472"/>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0A90FF13-E9F1-41AD-90BB-D2C03A94AF2F}"/>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284231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7995C-A29A-4F3B-9681-487B9D40E4A6}"/>
              </a:ext>
            </a:extLst>
          </p:cNvPr>
          <p:cNvSpPr txBox="1"/>
          <p:nvPr/>
        </p:nvSpPr>
        <p:spPr>
          <a:xfrm>
            <a:off x="784748" y="849595"/>
            <a:ext cx="10542894" cy="86177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vi-VN" sz="2500" b="1" i="1" kern="0" dirty="0">
                <a:solidFill>
                  <a:schemeClr val="tx2">
                    <a:lumMod val="75000"/>
                  </a:schemeClr>
                </a:solidFill>
                <a:latin typeface="UTM Avo" panose="02040603050506020204" pitchFamily="18" charset="0"/>
                <a:cs typeface="Times New Roman" pitchFamily="18" charset="0"/>
              </a:rPr>
              <a:t>Xác định các đoạn văn và nội dung chính của từng đoạn trong bài văn dưới đây:</a:t>
            </a:r>
            <a:endParaRPr lang="en-US" sz="2500" b="1" i="1" kern="0" dirty="0">
              <a:solidFill>
                <a:schemeClr val="tx2">
                  <a:lumMod val="75000"/>
                </a:schemeClr>
              </a:solidFill>
              <a:latin typeface="UTM Avo" panose="02040603050506020204" pitchFamily="18" charset="0"/>
              <a:cs typeface="Times New Roman" pitchFamily="18" charset="0"/>
            </a:endParaRPr>
          </a:p>
        </p:txBody>
      </p:sp>
      <p:sp>
        <p:nvSpPr>
          <p:cNvPr id="9" name="Rounded Rectangle 21">
            <a:extLst>
              <a:ext uri="{FF2B5EF4-FFF2-40B4-BE49-F238E27FC236}">
                <a16:creationId xmlns:a16="http://schemas.microsoft.com/office/drawing/2014/main" id="{BE0BD0FA-C95E-4FB5-B767-9AE28C35350B}"/>
              </a:ext>
            </a:extLst>
          </p:cNvPr>
          <p:cNvSpPr/>
          <p:nvPr/>
        </p:nvSpPr>
        <p:spPr>
          <a:xfrm>
            <a:off x="596348" y="2017486"/>
            <a:ext cx="10906539" cy="928914"/>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a16="http://schemas.microsoft.com/office/drawing/2014/main" id="{CAED6CD4-FFD2-4171-BACE-1A748EF60F66}"/>
              </a:ext>
            </a:extLst>
          </p:cNvPr>
          <p:cNvSpPr/>
          <p:nvPr/>
        </p:nvSpPr>
        <p:spPr>
          <a:xfrm>
            <a:off x="596348" y="3001066"/>
            <a:ext cx="10906539" cy="1222592"/>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12" name="Rounded Rectangle 21">
            <a:extLst>
              <a:ext uri="{FF2B5EF4-FFF2-40B4-BE49-F238E27FC236}">
                <a16:creationId xmlns:a16="http://schemas.microsoft.com/office/drawing/2014/main" id="{75A368C7-F6E1-48BB-B128-8F4CE226BC1D}"/>
              </a:ext>
            </a:extLst>
          </p:cNvPr>
          <p:cNvSpPr/>
          <p:nvPr/>
        </p:nvSpPr>
        <p:spPr>
          <a:xfrm>
            <a:off x="596348" y="4276351"/>
            <a:ext cx="10906539" cy="600450"/>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7" name="Text Box 4">
            <a:extLst>
              <a:ext uri="{FF2B5EF4-FFF2-40B4-BE49-F238E27FC236}">
                <a16:creationId xmlns:a16="http://schemas.microsoft.com/office/drawing/2014/main" id="{AE6B02FA-8CA3-450D-A1C0-120EB71CF011}"/>
              </a:ext>
            </a:extLst>
          </p:cNvPr>
          <p:cNvSpPr txBox="1">
            <a:spLocks noChangeArrowheads="1"/>
          </p:cNvSpPr>
          <p:nvPr/>
        </p:nvSpPr>
        <p:spPr bwMode="auto">
          <a:xfrm>
            <a:off x="624114" y="1608854"/>
            <a:ext cx="10865521" cy="13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vi-VN" altLang="en-US" sz="1700" b="1" dirty="0">
                <a:solidFill>
                  <a:srgbClr val="FF0000"/>
                </a:solidFill>
                <a:latin typeface="UTM Avo" panose="02040603050506020204" pitchFamily="18" charset="0"/>
              </a:rPr>
              <a:t> </a:t>
            </a:r>
            <a:r>
              <a:rPr lang="vi-VN" altLang="en-US" sz="2000" b="1" dirty="0">
                <a:solidFill>
                  <a:srgbClr val="FF0000"/>
                </a:solidFill>
                <a:latin typeface="UTM Avo" panose="02040603050506020204" pitchFamily="18" charset="0"/>
              </a:rPr>
              <a:t>Cây trám đen</a:t>
            </a:r>
          </a:p>
          <a:p>
            <a:pPr algn="just">
              <a:lnSpc>
                <a:spcPct val="120000"/>
              </a:lnSpc>
              <a:spcBef>
                <a:spcPct val="0"/>
              </a:spcBef>
              <a:buNone/>
            </a:pPr>
            <a:r>
              <a:rPr lang="vi-VN" altLang="en-US" sz="1650" dirty="0">
                <a:latin typeface="UTM Avo" panose="02040603050506020204" pitchFamily="18" charset="0"/>
              </a:rPr>
              <a:t>       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4" y="2952647"/>
            <a:ext cx="108735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41265"/>
            <a:ext cx="10867870" cy="68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p>
        </p:txBody>
      </p:sp>
      <p:sp>
        <p:nvSpPr>
          <p:cNvPr id="18" name="Rounded Rectangle 21">
            <a:extLst>
              <a:ext uri="{FF2B5EF4-FFF2-40B4-BE49-F238E27FC236}">
                <a16:creationId xmlns:a16="http://schemas.microsoft.com/office/drawing/2014/main" id="{26C16392-CADD-4318-A52D-43F192CE0319}"/>
              </a:ext>
            </a:extLst>
          </p:cNvPr>
          <p:cNvSpPr/>
          <p:nvPr/>
        </p:nvSpPr>
        <p:spPr>
          <a:xfrm>
            <a:off x="596348" y="4944009"/>
            <a:ext cx="10906539" cy="919764"/>
          </a:xfrm>
          <a:prstGeom prst="roundRect">
            <a:avLst/>
          </a:prstGeom>
          <a:solidFill>
            <a:srgbClr val="7BD1E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20" name="Text Box 4">
            <a:extLst>
              <a:ext uri="{FF2B5EF4-FFF2-40B4-BE49-F238E27FC236}">
                <a16:creationId xmlns:a16="http://schemas.microsoft.com/office/drawing/2014/main" id="{5A11B513-24E5-42A7-AD03-4062BC0429D8}"/>
              </a:ext>
            </a:extLst>
          </p:cNvPr>
          <p:cNvSpPr txBox="1">
            <a:spLocks noChangeArrowheads="1"/>
          </p:cNvSpPr>
          <p:nvPr/>
        </p:nvSpPr>
        <p:spPr bwMode="auto">
          <a:xfrm>
            <a:off x="621765" y="4908923"/>
            <a:ext cx="10830006" cy="162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a:p>
            <a:pPr algn="just">
              <a:lnSpc>
                <a:spcPct val="120000"/>
              </a:lnSpc>
              <a:spcBef>
                <a:spcPct val="0"/>
              </a:spcBef>
              <a:buNone/>
            </a:pPr>
            <a:r>
              <a:rPr lang="en-US" altLang="en-US" sz="1650" i="1" dirty="0">
                <a:latin typeface="UTM Avo" panose="02040603050506020204" pitchFamily="18" charset="0"/>
              </a:rPr>
              <a:t>								</a:t>
            </a:r>
            <a:r>
              <a:rPr lang="vi-VN" altLang="en-US" sz="1650" i="1" dirty="0">
                <a:latin typeface="UTM Avo" panose="02040603050506020204" pitchFamily="18" charset="0"/>
              </a:rPr>
              <a:t>Theo</a:t>
            </a:r>
            <a:r>
              <a:rPr lang="vi-VN" altLang="en-US" sz="1650" dirty="0">
                <a:latin typeface="UTM Avo" panose="02040603050506020204" pitchFamily="18" charset="0"/>
              </a:rPr>
              <a:t> </a:t>
            </a:r>
            <a:r>
              <a:rPr lang="vi-VN" altLang="en-US" sz="1650" b="1" dirty="0">
                <a:latin typeface="UTM Avo" panose="02040603050506020204" pitchFamily="18" charset="0"/>
              </a:rPr>
              <a:t>Vi Hồng, Hồ Thùy Giang</a:t>
            </a:r>
            <a:endParaRPr lang="en-US" altLang="en-US" sz="1650" dirty="0">
              <a:latin typeface="UTM Avo" panose="02040603050506020204" pitchFamily="18" charset="0"/>
            </a:endParaRPr>
          </a:p>
          <a:p>
            <a:pPr algn="just">
              <a:lnSpc>
                <a:spcPct val="120000"/>
              </a:lnSpc>
              <a:spcBef>
                <a:spcPct val="0"/>
              </a:spcBef>
              <a:buNone/>
            </a:pPr>
            <a:endParaRPr lang="vi-VN" altLang="en-US" sz="1650" dirty="0">
              <a:latin typeface="UTM Avo" panose="02040603050506020204" pitchFamily="18" charset="0"/>
            </a:endParaRPr>
          </a:p>
        </p:txBody>
      </p:sp>
    </p:spTree>
    <p:extLst>
      <p:ext uri="{BB962C8B-B14F-4D97-AF65-F5344CB8AC3E}">
        <p14:creationId xmlns:p14="http://schemas.microsoft.com/office/powerpoint/2010/main" val="1350604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1000" fill="hold"/>
                                        <p:tgtEl>
                                          <p:spTgt spid="20">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2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0">
                                            <p:txEl>
                                              <p:pRg st="0" end="0"/>
                                            </p:txEl>
                                          </p:spTgt>
                                        </p:tgtEl>
                                      </p:cBhvr>
                                    </p:animEffect>
                                  </p:childTnLst>
                                </p:cTn>
                              </p:par>
                              <p:par>
                                <p:cTn id="36" presetID="29" presetClass="entr" presetSubtype="0" fill="hold" nodeType="withEffect">
                                  <p:stCondLst>
                                    <p:cond delay="0"/>
                                  </p:stCondLst>
                                  <p:childTnLst>
                                    <p:set>
                                      <p:cBhvr>
                                        <p:cTn id="37" dur="1" fill="hold">
                                          <p:stCondLst>
                                            <p:cond delay="0"/>
                                          </p:stCondLst>
                                        </p:cTn>
                                        <p:tgtEl>
                                          <p:spTgt spid="20">
                                            <p:txEl>
                                              <p:pRg st="1" end="1"/>
                                            </p:txEl>
                                          </p:spTgt>
                                        </p:tgtEl>
                                        <p:attrNameLst>
                                          <p:attrName>style.visibility</p:attrName>
                                        </p:attrNameLst>
                                      </p:cBhvr>
                                      <p:to>
                                        <p:strVal val="visible"/>
                                      </p:to>
                                    </p:set>
                                    <p:anim calcmode="lin" valueType="num">
                                      <p:cBhvr>
                                        <p:cTn id="38" dur="1000" fill="hold"/>
                                        <p:tgtEl>
                                          <p:spTgt spid="2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2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7C96D7FF-25F0-4962-AA78-95C455261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7107" y="4239809"/>
            <a:ext cx="2989942" cy="1993295"/>
          </a:xfrm>
          <a:prstGeom prst="rect">
            <a:avLst/>
          </a:prstGeom>
        </p:spPr>
      </p:pic>
      <p:grpSp>
        <p:nvGrpSpPr>
          <p:cNvPr id="11" name="Group 10">
            <a:extLst>
              <a:ext uri="{FF2B5EF4-FFF2-40B4-BE49-F238E27FC236}">
                <a16:creationId xmlns:a16="http://schemas.microsoft.com/office/drawing/2014/main" id="{80211E83-4366-449C-9F1F-A68364265EC3}"/>
              </a:ext>
            </a:extLst>
          </p:cNvPr>
          <p:cNvGrpSpPr/>
          <p:nvPr/>
        </p:nvGrpSpPr>
        <p:grpSpPr>
          <a:xfrm>
            <a:off x="1778000" y="4455885"/>
            <a:ext cx="5595257" cy="1443265"/>
            <a:chOff x="1778000" y="4455885"/>
            <a:chExt cx="5595257"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6" y="4528457"/>
              <a:ext cx="5508171" cy="1370693"/>
            </a:xfrm>
            <a:prstGeom prst="rect">
              <a:avLst/>
            </a:prstGeom>
            <a:solidFill>
              <a:srgbClr val="29BE8B"/>
            </a:solidFill>
            <a:ln w="28575">
              <a:solidFill>
                <a:srgbClr val="29BE8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3"/>
            </a:xfrm>
            <a:prstGeom prst="rect">
              <a:avLst/>
            </a:prstGeom>
            <a:solidFill>
              <a:srgbClr val="69F095"/>
            </a:solidFill>
            <a:ln w="28575">
              <a:solidFill>
                <a:srgbClr val="29BE8B"/>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bao </a:t>
              </a:r>
              <a:r>
                <a:rPr lang="en-US" sz="2500" dirty="0" err="1">
                  <a:solidFill>
                    <a:schemeClr val="tx1"/>
                  </a:solidFill>
                  <a:latin typeface="UTM Avo" panose="02040603050506020204" pitchFamily="18" charset="0"/>
                  <a:cs typeface="Arial" panose="020B0604020202020204" pitchFamily="34" charset="0"/>
                </a:rPr>
                <a:t>quát</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thân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cành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lá</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grpSp>
      <p:sp>
        <p:nvSpPr>
          <p:cNvPr id="12" name="Rounded Rectangle 21">
            <a:extLst>
              <a:ext uri="{FF2B5EF4-FFF2-40B4-BE49-F238E27FC236}">
                <a16:creationId xmlns:a16="http://schemas.microsoft.com/office/drawing/2014/main" id="{A520B173-4A39-4E90-93EA-2BC04ED402CD}"/>
              </a:ext>
            </a:extLst>
          </p:cNvPr>
          <p:cNvSpPr/>
          <p:nvPr/>
        </p:nvSpPr>
        <p:spPr>
          <a:xfrm>
            <a:off x="7460342" y="1378857"/>
            <a:ext cx="1465944"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3" name="Rounded Rectangle 21">
            <a:extLst>
              <a:ext uri="{FF2B5EF4-FFF2-40B4-BE49-F238E27FC236}">
                <a16:creationId xmlns:a16="http://schemas.microsoft.com/office/drawing/2014/main" id="{A39FCE41-45A8-4A0B-B4BA-34BD4BFB1F00}"/>
              </a:ext>
            </a:extLst>
          </p:cNvPr>
          <p:cNvSpPr/>
          <p:nvPr/>
        </p:nvSpPr>
        <p:spPr>
          <a:xfrm>
            <a:off x="7111999" y="1944915"/>
            <a:ext cx="1582058"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4" name="Rounded Rectangle 21">
            <a:extLst>
              <a:ext uri="{FF2B5EF4-FFF2-40B4-BE49-F238E27FC236}">
                <a16:creationId xmlns:a16="http://schemas.microsoft.com/office/drawing/2014/main" id="{38C48A2E-47DB-4DD7-88DF-3AFF41759148}"/>
              </a:ext>
            </a:extLst>
          </p:cNvPr>
          <p:cNvSpPr/>
          <p:nvPr/>
        </p:nvSpPr>
        <p:spPr>
          <a:xfrm>
            <a:off x="4542969" y="3033486"/>
            <a:ext cx="1901373"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297845"/>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endParaRPr lang="en-US" sz="2800" i="1" dirty="0">
              <a:solidFill>
                <a:srgbClr val="0070C0"/>
              </a:solidFill>
              <a:latin typeface="UTM Avo" panose="02040603050506020204" pitchFamily="18" charset="0"/>
              <a:cs typeface="Times New Roman" pitchFamily="18" charset="0"/>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81" r="52886" b="65922"/>
          <a:stretch/>
        </p:blipFill>
        <p:spPr>
          <a:xfrm>
            <a:off x="1030514" y="1106714"/>
            <a:ext cx="333830" cy="664029"/>
          </a:xfrm>
          <a:prstGeom prst="rect">
            <a:avLst/>
          </a:prstGeom>
        </p:spPr>
      </p:pic>
    </p:spTree>
    <p:extLst>
      <p:ext uri="{BB962C8B-B14F-4D97-AF65-F5344CB8AC3E}">
        <p14:creationId xmlns:p14="http://schemas.microsoft.com/office/powerpoint/2010/main" val="1778987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00EF4-3755-49CC-A169-42A2212F8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6917" cy="8131278"/>
          </a:xfrm>
          <a:prstGeom prst="rect">
            <a:avLst/>
          </a:prstGeom>
        </p:spPr>
      </p:pic>
    </p:spTree>
    <p:extLst>
      <p:ext uri="{BB962C8B-B14F-4D97-AF65-F5344CB8AC3E}">
        <p14:creationId xmlns:p14="http://schemas.microsoft.com/office/powerpoint/2010/main" val="582716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grpSp>
        <p:nvGrpSpPr>
          <p:cNvPr id="11" name="Group 10">
            <a:extLst>
              <a:ext uri="{FF2B5EF4-FFF2-40B4-BE49-F238E27FC236}">
                <a16:creationId xmlns:a16="http://schemas.microsoft.com/office/drawing/2014/main" id="{80211E83-4366-449C-9F1F-A68364265EC3}"/>
              </a:ext>
            </a:extLst>
          </p:cNvPr>
          <p:cNvGrpSpPr/>
          <p:nvPr/>
        </p:nvGrpSpPr>
        <p:grpSpPr>
          <a:xfrm>
            <a:off x="1778000" y="4455885"/>
            <a:ext cx="5595257" cy="1443265"/>
            <a:chOff x="1778000" y="4455885"/>
            <a:chExt cx="5595257"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6" y="4528457"/>
              <a:ext cx="5508171" cy="1370693"/>
            </a:xfrm>
            <a:prstGeom prst="rect">
              <a:avLst/>
            </a:prstGeom>
            <a:solidFill>
              <a:schemeClr val="accent6">
                <a:lumMod val="60000"/>
                <a:lumOff val="40000"/>
              </a:schemeClr>
            </a:solidFill>
            <a:ln w="28575">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3"/>
            </a:xfrm>
            <a:prstGeom prst="rect">
              <a:avLst/>
            </a:prstGeom>
            <a:solidFill>
              <a:schemeClr val="accent6">
                <a:lumMod val="40000"/>
                <a:lumOff val="60000"/>
              </a:schemeClr>
            </a:solidFill>
            <a:ln w="28575">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a:solidFill>
                    <a:schemeClr val="tx1"/>
                  </a:solidFill>
                  <a:latin typeface="UTM Avo" panose="02040603050506020204" pitchFamily="18" charset="0"/>
                  <a:cs typeface="Arial" panose="020B0604020202020204" pitchFamily="34" charset="0"/>
                </a:rPr>
                <a:t>Hai </a:t>
              </a:r>
              <a:r>
                <a:rPr lang="en-US" sz="2500" dirty="0" err="1">
                  <a:solidFill>
                    <a:schemeClr val="tx1"/>
                  </a:solidFill>
                  <a:latin typeface="UTM Avo" panose="02040603050506020204" pitchFamily="18" charset="0"/>
                  <a:cs typeface="Arial" panose="020B0604020202020204" pitchFamily="34" charset="0"/>
                </a:rPr>
                <a:t>loại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tẻ</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và</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nếp</a:t>
              </a:r>
              <a:endParaRPr lang="en-US" sz="2500" dirty="0">
                <a:solidFill>
                  <a:schemeClr val="tx1"/>
                </a:solidFill>
                <a:latin typeface="UTM Avo" panose="02040603050506020204" pitchFamily="18" charset="0"/>
                <a:cs typeface="Arial" panose="020B0604020202020204" pitchFamily="34" charset="0"/>
              </a:endParaRPr>
            </a:p>
          </p:txBody>
        </p:sp>
      </p:grpSp>
      <p:sp>
        <p:nvSpPr>
          <p:cNvPr id="12" name="Rounded Rectangle 21">
            <a:extLst>
              <a:ext uri="{FF2B5EF4-FFF2-40B4-BE49-F238E27FC236}">
                <a16:creationId xmlns:a16="http://schemas.microsoft.com/office/drawing/2014/main" id="{A520B173-4A39-4E90-93EA-2BC04ED402CD}"/>
              </a:ext>
            </a:extLst>
          </p:cNvPr>
          <p:cNvSpPr/>
          <p:nvPr/>
        </p:nvSpPr>
        <p:spPr>
          <a:xfrm>
            <a:off x="1669142" y="1422399"/>
            <a:ext cx="3222171" cy="493486"/>
          </a:xfrm>
          <a:prstGeom prst="roundRect">
            <a:avLst/>
          </a:prstGeom>
          <a:solidFill>
            <a:schemeClr val="accent6">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822476" y="1341388"/>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endParaRPr lang="en-US" sz="2800" i="1" dirty="0">
              <a:solidFill>
                <a:srgbClr val="0070C0"/>
              </a:solidFill>
              <a:latin typeface="UTM Avo" panose="02040603050506020204" pitchFamily="18" charset="0"/>
              <a:cs typeface="Times New Roman" pitchFamily="18" charset="0"/>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24" t="745" r="26070" b="63687"/>
          <a:stretch/>
        </p:blipFill>
        <p:spPr>
          <a:xfrm>
            <a:off x="827313" y="1150257"/>
            <a:ext cx="551543" cy="693057"/>
          </a:xfrm>
          <a:prstGeom prst="rect">
            <a:avLst/>
          </a:prstGeom>
        </p:spPr>
      </p:pic>
      <p:pic>
        <p:nvPicPr>
          <p:cNvPr id="15" name="Picture 14">
            <a:extLst>
              <a:ext uri="{FF2B5EF4-FFF2-40B4-BE49-F238E27FC236}">
                <a16:creationId xmlns:a16="http://schemas.microsoft.com/office/drawing/2014/main" id="{6788F1A2-8DAF-4508-A40B-7EE6FC57643F}"/>
              </a:ext>
            </a:extLst>
          </p:cNvPr>
          <p:cNvPicPr>
            <a:picLocks noChangeAspect="1"/>
          </p:cNvPicPr>
          <p:nvPr/>
        </p:nvPicPr>
        <p:blipFill rotWithShape="1">
          <a:blip r:embed="rId4"/>
          <a:srcRect l="34524" t="60322" r="43452" b="10669"/>
          <a:stretch/>
        </p:blipFill>
        <p:spPr>
          <a:xfrm>
            <a:off x="8592457" y="3990958"/>
            <a:ext cx="3018973" cy="2235672"/>
          </a:xfrm>
          <a:prstGeom prst="rect">
            <a:avLst/>
          </a:prstGeom>
        </p:spPr>
      </p:pic>
    </p:spTree>
    <p:extLst>
      <p:ext uri="{BB962C8B-B14F-4D97-AF65-F5344CB8AC3E}">
        <p14:creationId xmlns:p14="http://schemas.microsoft.com/office/powerpoint/2010/main" val="934927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3CA86-0755-4A20-A242-25283F7408F8}"/>
              </a:ext>
            </a:extLst>
          </p:cNvPr>
          <p:cNvPicPr>
            <a:picLocks noChangeAspect="1"/>
          </p:cNvPicPr>
          <p:nvPr/>
        </p:nvPicPr>
        <p:blipFill rotWithShape="1">
          <a:blip r:embed="rId3"/>
          <a:srcRect l="34524" t="60322" r="43452" b="10669"/>
          <a:stretch/>
        </p:blipFill>
        <p:spPr>
          <a:xfrm>
            <a:off x="3252019" y="423534"/>
            <a:ext cx="5368413" cy="39755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35E211B-992E-4EC7-9235-D35A965A0CC5}"/>
              </a:ext>
            </a:extLst>
          </p:cNvPr>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4722" t="4167" r="71389" b="76667"/>
          <a:stretch/>
        </p:blipFill>
        <p:spPr>
          <a:xfrm>
            <a:off x="7677150" y="348439"/>
            <a:ext cx="3543300" cy="2842880"/>
          </a:xfrm>
          <a:prstGeom prst="rect">
            <a:avLst/>
          </a:prstGeom>
        </p:spPr>
      </p:pic>
      <p:sp>
        <p:nvSpPr>
          <p:cNvPr id="6" name="Rectangle 5">
            <a:extLst>
              <a:ext uri="{FF2B5EF4-FFF2-40B4-BE49-F238E27FC236}">
                <a16:creationId xmlns:a16="http://schemas.microsoft.com/office/drawing/2014/main" id="{3C55A07B-1749-4FED-8A50-B3A63F7414C0}"/>
              </a:ext>
            </a:extLst>
          </p:cNvPr>
          <p:cNvSpPr/>
          <p:nvPr/>
        </p:nvSpPr>
        <p:spPr>
          <a:xfrm>
            <a:off x="8210550" y="1017538"/>
            <a:ext cx="2762250" cy="1473801"/>
          </a:xfrm>
          <a:prstGeom prst="rect">
            <a:avLst/>
          </a:prstGeom>
        </p:spPr>
        <p:txBody>
          <a:bodyPr wrap="square">
            <a:spAutoFit/>
          </a:bodyPr>
          <a:lstStyle/>
          <a:p>
            <a:pPr algn="ctr" eaLnBrk="1" hangingPunct="1">
              <a:lnSpc>
                <a:spcPct val="150000"/>
              </a:lnSpc>
            </a:pPr>
            <a:r>
              <a:rPr lang="vi-VN" altLang="en-US" sz="3200" b="1" dirty="0">
                <a:latin typeface="UTM Avo" panose="02040603050506020204" pitchFamily="18" charset="0"/>
              </a:rPr>
              <a:t>Trám đen</a:t>
            </a:r>
            <a:r>
              <a:rPr lang="en-US" altLang="en-US" sz="3200" b="1" dirty="0">
                <a:latin typeface="UTM Avo" panose="02040603050506020204" pitchFamily="18" charset="0"/>
              </a:rPr>
              <a:t> </a:t>
            </a:r>
            <a:r>
              <a:rPr lang="en-US" altLang="en-US" sz="3200" b="1" dirty="0" err="1">
                <a:latin typeface="UTM Avo" panose="02040603050506020204" pitchFamily="18" charset="0"/>
              </a:rPr>
              <a:t>nếp</a:t>
            </a:r>
            <a:endParaRPr lang="en-US" sz="3600" b="1" i="1" dirty="0">
              <a:solidFill>
                <a:srgbClr val="0070C0"/>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223E1A6B-ED01-4C8B-AE08-6F0AFA8F53C2}"/>
              </a:ext>
            </a:extLst>
          </p:cNvPr>
          <p:cNvPicPr>
            <a:picLocks noChangeAspect="1"/>
          </p:cNvPicPr>
          <p:nvPr/>
        </p:nvPicPr>
        <p:blipFill rotWithShape="1">
          <a:blip r:embed="rId5"/>
          <a:srcRect l="36406" t="44164" r="35625"/>
          <a:stretch/>
        </p:blipFill>
        <p:spPr>
          <a:xfrm>
            <a:off x="8020050" y="2897274"/>
            <a:ext cx="3867150" cy="3827376"/>
          </a:xfrm>
          <a:prstGeom prst="ellipse">
            <a:avLst/>
          </a:prstGeom>
          <a:ln>
            <a:noFill/>
          </a:ln>
          <a:effectLst>
            <a:softEdge rad="112500"/>
          </a:effectLst>
        </p:spPr>
      </p:pic>
      <p:pic>
        <p:nvPicPr>
          <p:cNvPr id="9" name="Picture 8">
            <a:extLst>
              <a:ext uri="{FF2B5EF4-FFF2-40B4-BE49-F238E27FC236}">
                <a16:creationId xmlns:a16="http://schemas.microsoft.com/office/drawing/2014/main" id="{695B81CF-6AAF-45B2-A8E4-3B09574197E5}"/>
              </a:ext>
            </a:extLst>
          </p:cNvPr>
          <p:cNvPicPr>
            <a:picLocks noChangeAspect="1"/>
          </p:cNvPicPr>
          <p:nvPr/>
        </p:nvPicPr>
        <p:blipFill rotWithShape="1">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l="74017" t="30845" r="2094" b="34284"/>
          <a:stretch/>
        </p:blipFill>
        <p:spPr>
          <a:xfrm rot="16200000">
            <a:off x="1267880" y="441969"/>
            <a:ext cx="1771009" cy="3174351"/>
          </a:xfrm>
          <a:prstGeom prst="rect">
            <a:avLst/>
          </a:prstGeom>
        </p:spPr>
      </p:pic>
      <p:sp>
        <p:nvSpPr>
          <p:cNvPr id="10" name="Rectangle 9">
            <a:extLst>
              <a:ext uri="{FF2B5EF4-FFF2-40B4-BE49-F238E27FC236}">
                <a16:creationId xmlns:a16="http://schemas.microsoft.com/office/drawing/2014/main" id="{81C2BF34-DC14-4D1B-A998-AA569475CABC}"/>
              </a:ext>
            </a:extLst>
          </p:cNvPr>
          <p:cNvSpPr/>
          <p:nvPr/>
        </p:nvSpPr>
        <p:spPr>
          <a:xfrm>
            <a:off x="732146" y="1590175"/>
            <a:ext cx="2762250" cy="735138"/>
          </a:xfrm>
          <a:prstGeom prst="rect">
            <a:avLst/>
          </a:prstGeom>
        </p:spPr>
        <p:txBody>
          <a:bodyPr wrap="square">
            <a:spAutoFit/>
          </a:bodyPr>
          <a:lstStyle/>
          <a:p>
            <a:pPr algn="ctr" eaLnBrk="1" hangingPunct="1">
              <a:lnSpc>
                <a:spcPct val="150000"/>
              </a:lnSpc>
            </a:pPr>
            <a:r>
              <a:rPr lang="vi-VN" altLang="en-US" sz="3200" b="1" dirty="0">
                <a:latin typeface="UTM Avo" panose="02040603050506020204" pitchFamily="18" charset="0"/>
              </a:rPr>
              <a:t>Trám đen</a:t>
            </a:r>
            <a:r>
              <a:rPr lang="en-US" altLang="en-US" sz="3200" b="1" dirty="0">
                <a:latin typeface="UTM Avo" panose="02040603050506020204" pitchFamily="18" charset="0"/>
              </a:rPr>
              <a:t> </a:t>
            </a:r>
            <a:r>
              <a:rPr lang="en-US" altLang="en-US" sz="3200" b="1" dirty="0" err="1">
                <a:latin typeface="UTM Avo" panose="02040603050506020204" pitchFamily="18" charset="0"/>
              </a:rPr>
              <a:t>tẻ</a:t>
            </a:r>
            <a:endParaRPr lang="en-US" sz="3600" b="1" i="1" dirty="0">
              <a:solidFill>
                <a:srgbClr val="0070C0"/>
              </a:solidFill>
              <a:latin typeface="UTM Avo" panose="02040603050506020204" pitchFamily="18" charset="0"/>
              <a:cs typeface="Times New Roman" pitchFamily="18" charset="0"/>
            </a:endParaRPr>
          </a:p>
        </p:txBody>
      </p:sp>
      <p:pic>
        <p:nvPicPr>
          <p:cNvPr id="14" name="Picture 13">
            <a:extLst>
              <a:ext uri="{FF2B5EF4-FFF2-40B4-BE49-F238E27FC236}">
                <a16:creationId xmlns:a16="http://schemas.microsoft.com/office/drawing/2014/main" id="{79A1E601-9102-4F8E-9A0F-D1E68F472EA8}"/>
              </a:ext>
            </a:extLst>
          </p:cNvPr>
          <p:cNvPicPr>
            <a:picLocks noChangeAspect="1"/>
          </p:cNvPicPr>
          <p:nvPr/>
        </p:nvPicPr>
        <p:blipFill rotWithShape="1">
          <a:blip r:embed="rId7"/>
          <a:srcRect l="34219" t="52779" r="37813"/>
          <a:stretch/>
        </p:blipFill>
        <p:spPr>
          <a:xfrm>
            <a:off x="171449" y="2971800"/>
            <a:ext cx="3833161" cy="3638550"/>
          </a:xfrm>
          <a:prstGeom prst="ellipse">
            <a:avLst/>
          </a:prstGeom>
          <a:ln>
            <a:noFill/>
          </a:ln>
          <a:effectLst>
            <a:softEdge rad="112500"/>
          </a:effectLst>
        </p:spPr>
      </p:pic>
    </p:spTree>
    <p:extLst>
      <p:ext uri="{BB962C8B-B14F-4D97-AF65-F5344CB8AC3E}">
        <p14:creationId xmlns:p14="http://schemas.microsoft.com/office/powerpoint/2010/main" val="87602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3"/>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3"/>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Effect transition="in" filter="fade">
                                      <p:cBhvr>
                                        <p:cTn id="21" dur="500"/>
                                        <p:tgtEl>
                                          <p:spTgt spid="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ppt_w+.3"/>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sp>
        <p:nvSpPr>
          <p:cNvPr id="14" name="Rounded Rectangle 21">
            <a:extLst>
              <a:ext uri="{FF2B5EF4-FFF2-40B4-BE49-F238E27FC236}">
                <a16:creationId xmlns:a16="http://schemas.microsoft.com/office/drawing/2014/main" id="{38C48A2E-47DB-4DD7-88DF-3AFF41759148}"/>
              </a:ext>
            </a:extLst>
          </p:cNvPr>
          <p:cNvSpPr/>
          <p:nvPr/>
        </p:nvSpPr>
        <p:spPr>
          <a:xfrm>
            <a:off x="10101942" y="1496786"/>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10" t="2933" r="500" b="62989"/>
          <a:stretch/>
        </p:blipFill>
        <p:spPr>
          <a:xfrm>
            <a:off x="1021443" y="1272539"/>
            <a:ext cx="440146" cy="664029"/>
          </a:xfrm>
          <a:prstGeom prst="rect">
            <a:avLst/>
          </a:prstGeom>
        </p:spPr>
      </p:pic>
      <p:sp>
        <p:nvSpPr>
          <p:cNvPr id="15" name="Rounded Rectangle 21">
            <a:extLst>
              <a:ext uri="{FF2B5EF4-FFF2-40B4-BE49-F238E27FC236}">
                <a16:creationId xmlns:a16="http://schemas.microsoft.com/office/drawing/2014/main" id="{CB661F4B-E634-4FEC-A7AA-1F00807682E5}"/>
              </a:ext>
            </a:extLst>
          </p:cNvPr>
          <p:cNvSpPr/>
          <p:nvPr/>
        </p:nvSpPr>
        <p:spPr>
          <a:xfrm>
            <a:off x="812799" y="2033814"/>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7" name="Rounded Rectangle 21">
            <a:extLst>
              <a:ext uri="{FF2B5EF4-FFF2-40B4-BE49-F238E27FC236}">
                <a16:creationId xmlns:a16="http://schemas.microsoft.com/office/drawing/2014/main" id="{A9BC7FF1-383C-4A9C-9286-04CD220C2420}"/>
              </a:ext>
            </a:extLst>
          </p:cNvPr>
          <p:cNvSpPr/>
          <p:nvPr/>
        </p:nvSpPr>
        <p:spPr>
          <a:xfrm>
            <a:off x="6241141" y="2033814"/>
            <a:ext cx="1654629"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8" name="Rounded Rectangle 21">
            <a:extLst>
              <a:ext uri="{FF2B5EF4-FFF2-40B4-BE49-F238E27FC236}">
                <a16:creationId xmlns:a16="http://schemas.microsoft.com/office/drawing/2014/main" id="{13C3AD06-7E5F-4980-85CB-88008656484D}"/>
              </a:ext>
            </a:extLst>
          </p:cNvPr>
          <p:cNvSpPr/>
          <p:nvPr/>
        </p:nvSpPr>
        <p:spPr>
          <a:xfrm>
            <a:off x="8011883" y="2033814"/>
            <a:ext cx="31496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9" name="Rounded Rectangle 21">
            <a:extLst>
              <a:ext uri="{FF2B5EF4-FFF2-40B4-BE49-F238E27FC236}">
                <a16:creationId xmlns:a16="http://schemas.microsoft.com/office/drawing/2014/main" id="{D264D9A9-2A1B-4F0D-9C19-A43CCAF36630}"/>
              </a:ext>
            </a:extLst>
          </p:cNvPr>
          <p:cNvSpPr/>
          <p:nvPr/>
        </p:nvSpPr>
        <p:spPr>
          <a:xfrm>
            <a:off x="6618512" y="2570842"/>
            <a:ext cx="30480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372230"/>
            <a:ext cx="10547828" cy="1675843"/>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endParaRPr lang="en-US" sz="2800" i="1" dirty="0">
              <a:solidFill>
                <a:srgbClr val="0070C0"/>
              </a:solidFill>
              <a:latin typeface="UTM Avo" panose="02040603050506020204" pitchFamily="18" charset="0"/>
              <a:cs typeface="Times New Roman" pitchFamily="18" charset="0"/>
            </a:endParaRPr>
          </a:p>
        </p:txBody>
      </p:sp>
      <p:pic>
        <p:nvPicPr>
          <p:cNvPr id="6" name="Picture 5">
            <a:extLst>
              <a:ext uri="{FF2B5EF4-FFF2-40B4-BE49-F238E27FC236}">
                <a16:creationId xmlns:a16="http://schemas.microsoft.com/office/drawing/2014/main" id="{5FDB1AA8-9E0D-4CDE-A6CA-F69D8BF14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6475" y="4743450"/>
            <a:ext cx="1838325" cy="1833562"/>
          </a:xfrm>
          <a:prstGeom prst="ellipse">
            <a:avLst/>
          </a:prstGeom>
          <a:ln>
            <a:noFill/>
          </a:ln>
          <a:effectLst>
            <a:softEdge rad="112500"/>
          </a:effectLst>
        </p:spPr>
      </p:pic>
      <p:pic>
        <p:nvPicPr>
          <p:cNvPr id="20" name="Picture 19">
            <a:extLst>
              <a:ext uri="{FF2B5EF4-FFF2-40B4-BE49-F238E27FC236}">
                <a16:creationId xmlns:a16="http://schemas.microsoft.com/office/drawing/2014/main" id="{59119CBB-1702-4CF2-85A6-39E9AD247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937" y="4571999"/>
            <a:ext cx="2043113" cy="2043113"/>
          </a:xfrm>
          <a:prstGeom prst="ellipse">
            <a:avLst/>
          </a:prstGeom>
          <a:ln>
            <a:noFill/>
          </a:ln>
          <a:effectLst>
            <a:softEdge rad="112500"/>
          </a:effectLst>
        </p:spPr>
      </p:pic>
      <p:pic>
        <p:nvPicPr>
          <p:cNvPr id="22" name="Picture 21">
            <a:extLst>
              <a:ext uri="{FF2B5EF4-FFF2-40B4-BE49-F238E27FC236}">
                <a16:creationId xmlns:a16="http://schemas.microsoft.com/office/drawing/2014/main" id="{0EF07272-D416-44EF-B7F1-FD37965237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 y="4718729"/>
            <a:ext cx="2019300" cy="1863045"/>
          </a:xfrm>
          <a:prstGeom prst="ellipse">
            <a:avLst/>
          </a:prstGeom>
          <a:ln>
            <a:noFill/>
          </a:ln>
          <a:effectLst>
            <a:softEdge rad="112500"/>
          </a:effectLst>
        </p:spPr>
      </p:pic>
      <p:pic>
        <p:nvPicPr>
          <p:cNvPr id="24" name="Picture 23">
            <a:extLst>
              <a:ext uri="{FF2B5EF4-FFF2-40B4-BE49-F238E27FC236}">
                <a16:creationId xmlns:a16="http://schemas.microsoft.com/office/drawing/2014/main" id="{8BBF7E3D-91F3-49EE-8412-36FD15A26B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0350" y="4667250"/>
            <a:ext cx="2026410" cy="1809750"/>
          </a:xfrm>
          <a:prstGeom prst="ellipse">
            <a:avLst/>
          </a:prstGeom>
          <a:ln>
            <a:noFill/>
          </a:ln>
          <a:effectLst>
            <a:softEdge rad="112500"/>
          </a:effectLst>
        </p:spPr>
      </p:pic>
      <p:pic>
        <p:nvPicPr>
          <p:cNvPr id="26" name="Picture 25">
            <a:extLst>
              <a:ext uri="{FF2B5EF4-FFF2-40B4-BE49-F238E27FC236}">
                <a16:creationId xmlns:a16="http://schemas.microsoft.com/office/drawing/2014/main" id="{0E2E6BB4-9F6B-4429-934A-39E805DBD2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6285" y="4691561"/>
            <a:ext cx="2131868" cy="1785439"/>
          </a:xfrm>
          <a:prstGeom prst="ellipse">
            <a:avLst/>
          </a:prstGeom>
          <a:ln>
            <a:noFill/>
          </a:ln>
          <a:effectLst>
            <a:softEdge rad="112500"/>
          </a:effectLst>
        </p:spPr>
      </p:pic>
      <p:grpSp>
        <p:nvGrpSpPr>
          <p:cNvPr id="11" name="Group 10">
            <a:extLst>
              <a:ext uri="{FF2B5EF4-FFF2-40B4-BE49-F238E27FC236}">
                <a16:creationId xmlns:a16="http://schemas.microsoft.com/office/drawing/2014/main" id="{80211E83-4366-449C-9F1F-A68364265EC3}"/>
              </a:ext>
            </a:extLst>
          </p:cNvPr>
          <p:cNvGrpSpPr/>
          <p:nvPr/>
        </p:nvGrpSpPr>
        <p:grpSpPr>
          <a:xfrm>
            <a:off x="3224894" y="3258458"/>
            <a:ext cx="5080000" cy="1259115"/>
            <a:chOff x="1778000" y="4455885"/>
            <a:chExt cx="5616318" cy="1488299"/>
          </a:xfrm>
        </p:grpSpPr>
        <p:sp>
          <p:nvSpPr>
            <p:cNvPr id="10" name="Rectangle 9">
              <a:extLst>
                <a:ext uri="{FF2B5EF4-FFF2-40B4-BE49-F238E27FC236}">
                  <a16:creationId xmlns:a16="http://schemas.microsoft.com/office/drawing/2014/main" id="{18A84B9A-3CD3-48B6-B25D-B0BC9551C418}"/>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Ích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lợi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quả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1409952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 calcmode="lin" valueType="num">
                                      <p:cBhvr>
                                        <p:cTn id="37" dur="500" fill="hold"/>
                                        <p:tgtEl>
                                          <p:spTgt spid="26"/>
                                        </p:tgtEl>
                                        <p:attrNameLst>
                                          <p:attrName>style.rotation</p:attrName>
                                        </p:attrNameLst>
                                      </p:cBhvr>
                                      <p:tavLst>
                                        <p:tav tm="0">
                                          <p:val>
                                            <p:fltVal val="90"/>
                                          </p:val>
                                        </p:tav>
                                        <p:tav tm="100000">
                                          <p:val>
                                            <p:fltVal val="0"/>
                                          </p:val>
                                        </p:tav>
                                      </p:tavLst>
                                    </p:anim>
                                    <p:animEffect transition="in" filter="fade">
                                      <p:cBhvr>
                                        <p:cTn id="38" dur="500"/>
                                        <p:tgtEl>
                                          <p:spTgt spid="26"/>
                                        </p:tgtEl>
                                      </p:cBhvr>
                                    </p:animEffect>
                                  </p:childTnLst>
                                </p:cTn>
                              </p:par>
                              <p:par>
                                <p:cTn id="39" presetID="3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90"/>
                                          </p:val>
                                        </p:tav>
                                        <p:tav tm="100000">
                                          <p:val>
                                            <p:fltVal val="0"/>
                                          </p:val>
                                        </p:tav>
                                      </p:tavLst>
                                    </p:anim>
                                    <p:animEffect transition="in" filter="fade">
                                      <p:cBhvr>
                                        <p:cTn id="44" dur="500"/>
                                        <p:tgtEl>
                                          <p:spTgt spid="24"/>
                                        </p:tgtEl>
                                      </p:cBhvr>
                                    </p:animEffect>
                                  </p:childTnLst>
                                </p:cTn>
                              </p:par>
                              <p:par>
                                <p:cTn id="45" presetID="3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 calcmode="lin" valueType="num">
                                      <p:cBhvr>
                                        <p:cTn id="49" dur="500" fill="hold"/>
                                        <p:tgtEl>
                                          <p:spTgt spid="22"/>
                                        </p:tgtEl>
                                        <p:attrNameLst>
                                          <p:attrName>style.rotation</p:attrName>
                                        </p:attrNameLst>
                                      </p:cBhvr>
                                      <p:tavLst>
                                        <p:tav tm="0">
                                          <p:val>
                                            <p:fltVal val="90"/>
                                          </p:val>
                                        </p:tav>
                                        <p:tav tm="100000">
                                          <p:val>
                                            <p:fltVal val="0"/>
                                          </p:val>
                                        </p:tav>
                                      </p:tavLst>
                                    </p:anim>
                                    <p:animEffect transition="in" filter="fade">
                                      <p:cBhvr>
                                        <p:cTn id="50" dur="500"/>
                                        <p:tgtEl>
                                          <p:spTgt spid="22"/>
                                        </p:tgtEl>
                                      </p:cBhvr>
                                    </p:animEffect>
                                  </p:childTnLst>
                                </p:cTn>
                              </p:par>
                              <p:par>
                                <p:cTn id="51" presetID="3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 calcmode="lin" valueType="num">
                                      <p:cBhvr>
                                        <p:cTn id="55" dur="500" fill="hold"/>
                                        <p:tgtEl>
                                          <p:spTgt spid="20"/>
                                        </p:tgtEl>
                                        <p:attrNameLst>
                                          <p:attrName>style.rotation</p:attrName>
                                        </p:attrNameLst>
                                      </p:cBhvr>
                                      <p:tavLst>
                                        <p:tav tm="0">
                                          <p:val>
                                            <p:fltVal val="90"/>
                                          </p:val>
                                        </p:tav>
                                        <p:tav tm="100000">
                                          <p:val>
                                            <p:fltVal val="0"/>
                                          </p:val>
                                        </p:tav>
                                      </p:tavLst>
                                    </p:anim>
                                    <p:animEffect transition="in" filter="fade">
                                      <p:cBhvr>
                                        <p:cTn id="56" dur="500"/>
                                        <p:tgtEl>
                                          <p:spTgt spid="20"/>
                                        </p:tgtEl>
                                      </p:cBhvr>
                                    </p:animEffect>
                                  </p:childTnLst>
                                </p:cTn>
                              </p:par>
                              <p:par>
                                <p:cTn id="57" presetID="3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 calcmode="lin" valueType="num">
                                      <p:cBhvr>
                                        <p:cTn id="61" dur="500" fill="hold"/>
                                        <p:tgtEl>
                                          <p:spTgt spid="6"/>
                                        </p:tgtEl>
                                        <p:attrNameLst>
                                          <p:attrName>style.rotation</p:attrName>
                                        </p:attrNameLst>
                                      </p:cBhvr>
                                      <p:tavLst>
                                        <p:tav tm="0">
                                          <p:val>
                                            <p:fltVal val="90"/>
                                          </p:val>
                                        </p:tav>
                                        <p:tav tm="100000">
                                          <p:val>
                                            <p:fltVal val="0"/>
                                          </p:val>
                                        </p:tav>
                                      </p:tavLst>
                                    </p:anim>
                                    <p:animEffect transition="in" filter="fad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B81CF-6AAF-45B2-A8E4-3B09574197E5}"/>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74017" t="30845" r="2094" b="34284"/>
          <a:stretch/>
        </p:blipFill>
        <p:spPr>
          <a:xfrm rot="5400000" flipH="1">
            <a:off x="9938394" y="4356102"/>
            <a:ext cx="1123308" cy="2888601"/>
          </a:xfrm>
          <a:prstGeom prst="rect">
            <a:avLst/>
          </a:prstGeom>
        </p:spPr>
      </p:pic>
      <p:sp>
        <p:nvSpPr>
          <p:cNvPr id="10" name="Rectangle 9">
            <a:extLst>
              <a:ext uri="{FF2B5EF4-FFF2-40B4-BE49-F238E27FC236}">
                <a16:creationId xmlns:a16="http://schemas.microsoft.com/office/drawing/2014/main" id="{81C2BF34-DC14-4D1B-A998-AA569475CABC}"/>
              </a:ext>
            </a:extLst>
          </p:cNvPr>
          <p:cNvSpPr/>
          <p:nvPr/>
        </p:nvSpPr>
        <p:spPr>
          <a:xfrm>
            <a:off x="9183586" y="5399535"/>
            <a:ext cx="2762250" cy="654731"/>
          </a:xfrm>
          <a:prstGeom prst="rect">
            <a:avLst/>
          </a:prstGeom>
        </p:spPr>
        <p:txBody>
          <a:bodyPr wrap="square">
            <a:spAutoFit/>
          </a:bodyPr>
          <a:lstStyle/>
          <a:p>
            <a:pPr algn="ctr" eaLnBrk="1" hangingPunct="1">
              <a:lnSpc>
                <a:spcPct val="150000"/>
              </a:lnSpc>
            </a:pPr>
            <a:r>
              <a:rPr lang="en-US" sz="2800" b="1" dirty="0">
                <a:latin typeface="UTM Avo" panose="02040603050506020204" pitchFamily="18" charset="0"/>
              </a:rPr>
              <a:t>Ô </a:t>
            </a:r>
            <a:r>
              <a:rPr lang="en-US" sz="2800" b="1" dirty="0" err="1">
                <a:latin typeface="UTM Avo" panose="02040603050506020204" pitchFamily="18" charset="0"/>
              </a:rPr>
              <a:t>mai</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11" name="Picture 10">
            <a:extLst>
              <a:ext uri="{FF2B5EF4-FFF2-40B4-BE49-F238E27FC236}">
                <a16:creationId xmlns:a16="http://schemas.microsoft.com/office/drawing/2014/main" id="{0C04B6BE-98D6-44D1-958C-08FF53014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5375" y="1887135"/>
            <a:ext cx="2295525" cy="2289577"/>
          </a:xfrm>
          <a:prstGeom prst="ellipse">
            <a:avLst/>
          </a:prstGeom>
          <a:ln>
            <a:noFill/>
          </a:ln>
          <a:effectLst>
            <a:softEdge rad="112500"/>
          </a:effectLst>
        </p:spPr>
      </p:pic>
      <p:pic>
        <p:nvPicPr>
          <p:cNvPr id="12" name="Picture 11">
            <a:extLst>
              <a:ext uri="{FF2B5EF4-FFF2-40B4-BE49-F238E27FC236}">
                <a16:creationId xmlns:a16="http://schemas.microsoft.com/office/drawing/2014/main" id="{AE9C0515-5E3A-4BEE-9BBC-58B38C9D4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787" y="4444867"/>
            <a:ext cx="2551245" cy="2551245"/>
          </a:xfrm>
          <a:prstGeom prst="ellipse">
            <a:avLst/>
          </a:prstGeom>
          <a:ln>
            <a:noFill/>
          </a:ln>
          <a:effectLst>
            <a:softEdge rad="112500"/>
          </a:effectLst>
        </p:spPr>
      </p:pic>
      <p:pic>
        <p:nvPicPr>
          <p:cNvPr id="13" name="Picture 12">
            <a:extLst>
              <a:ext uri="{FF2B5EF4-FFF2-40B4-BE49-F238E27FC236}">
                <a16:creationId xmlns:a16="http://schemas.microsoft.com/office/drawing/2014/main" id="{EB90ABFF-0E34-47D1-B700-EF356133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1749" y="4531607"/>
            <a:ext cx="2521509" cy="2326393"/>
          </a:xfrm>
          <a:prstGeom prst="ellipse">
            <a:avLst/>
          </a:prstGeom>
          <a:ln>
            <a:noFill/>
          </a:ln>
          <a:effectLst>
            <a:softEdge rad="112500"/>
          </a:effectLst>
        </p:spPr>
      </p:pic>
      <p:pic>
        <p:nvPicPr>
          <p:cNvPr id="15" name="Picture 14">
            <a:extLst>
              <a:ext uri="{FF2B5EF4-FFF2-40B4-BE49-F238E27FC236}">
                <a16:creationId xmlns:a16="http://schemas.microsoft.com/office/drawing/2014/main" id="{AEE62C13-5074-4FDB-AAAF-FF94BE8C1E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0150" y="1626356"/>
            <a:ext cx="2530388" cy="2259844"/>
          </a:xfrm>
          <a:prstGeom prst="ellipse">
            <a:avLst/>
          </a:prstGeom>
          <a:ln>
            <a:noFill/>
          </a:ln>
          <a:effectLst>
            <a:softEdge rad="112500"/>
          </a:effectLst>
        </p:spPr>
      </p:pic>
      <p:pic>
        <p:nvPicPr>
          <p:cNvPr id="16" name="Picture 15">
            <a:extLst>
              <a:ext uri="{FF2B5EF4-FFF2-40B4-BE49-F238E27FC236}">
                <a16:creationId xmlns:a16="http://schemas.microsoft.com/office/drawing/2014/main" id="{BCAB22E4-B946-44FF-B20E-886E433D9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0535" y="208915"/>
            <a:ext cx="2662074" cy="2229486"/>
          </a:xfrm>
          <a:prstGeom prst="ellipse">
            <a:avLst/>
          </a:prstGeom>
          <a:ln>
            <a:noFill/>
          </a:ln>
          <a:effectLst>
            <a:softEdge rad="112500"/>
          </a:effectLst>
        </p:spPr>
      </p:pic>
      <p:pic>
        <p:nvPicPr>
          <p:cNvPr id="17" name="Picture 16">
            <a:extLst>
              <a:ext uri="{FF2B5EF4-FFF2-40B4-BE49-F238E27FC236}">
                <a16:creationId xmlns:a16="http://schemas.microsoft.com/office/drawing/2014/main" id="{89E33413-7856-4F17-A900-06E9B1FF27A7}"/>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H="1">
            <a:off x="10146257" y="159794"/>
            <a:ext cx="1829157" cy="2233467"/>
          </a:xfrm>
          <a:prstGeom prst="rect">
            <a:avLst/>
          </a:prstGeom>
        </p:spPr>
      </p:pic>
      <p:sp>
        <p:nvSpPr>
          <p:cNvPr id="18" name="Rectangle 17">
            <a:extLst>
              <a:ext uri="{FF2B5EF4-FFF2-40B4-BE49-F238E27FC236}">
                <a16:creationId xmlns:a16="http://schemas.microsoft.com/office/drawing/2014/main" id="{9A581C7E-3A55-4B1F-8B0E-63723F14EDF2}"/>
              </a:ext>
            </a:extLst>
          </p:cNvPr>
          <p:cNvSpPr/>
          <p:nvPr/>
        </p:nvSpPr>
        <p:spPr>
          <a:xfrm>
            <a:off x="10212286" y="427485"/>
            <a:ext cx="157966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Xôi</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21" name="Picture 20">
            <a:extLst>
              <a:ext uri="{FF2B5EF4-FFF2-40B4-BE49-F238E27FC236}">
                <a16:creationId xmlns:a16="http://schemas.microsoft.com/office/drawing/2014/main" id="{18203616-1BE3-4203-8947-6AA057FBB549}"/>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V="1">
            <a:off x="-32119" y="3149590"/>
            <a:ext cx="1950186" cy="2381248"/>
          </a:xfrm>
          <a:prstGeom prst="rect">
            <a:avLst/>
          </a:prstGeom>
        </p:spPr>
      </p:pic>
      <p:sp>
        <p:nvSpPr>
          <p:cNvPr id="22" name="Rectangle 21">
            <a:extLst>
              <a:ext uri="{FF2B5EF4-FFF2-40B4-BE49-F238E27FC236}">
                <a16:creationId xmlns:a16="http://schemas.microsoft.com/office/drawing/2014/main" id="{43741633-6D04-47B3-AD36-56650DBD88DB}"/>
              </a:ext>
            </a:extLst>
          </p:cNvPr>
          <p:cNvSpPr/>
          <p:nvPr/>
        </p:nvSpPr>
        <p:spPr>
          <a:xfrm>
            <a:off x="-38100" y="3761235"/>
            <a:ext cx="209401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Trám</a:t>
            </a:r>
            <a:r>
              <a:rPr lang="en-US" sz="2800" b="1" dirty="0">
                <a:latin typeface="UTM Avo" panose="02040603050506020204" pitchFamily="18" charset="0"/>
              </a:rPr>
              <a:t> </a:t>
            </a:r>
            <a:r>
              <a:rPr lang="en-US" sz="2800" b="1" dirty="0" err="1">
                <a:latin typeface="UTM Avo" panose="02040603050506020204" pitchFamily="18" charset="0"/>
              </a:rPr>
              <a:t>muối</a:t>
            </a:r>
            <a:endParaRPr lang="en-US" sz="3200" b="1" i="1" dirty="0">
              <a:solidFill>
                <a:srgbClr val="0070C0"/>
              </a:solidFill>
              <a:latin typeface="UTM Avo" panose="02040603050506020204" pitchFamily="18" charset="0"/>
              <a:cs typeface="Times New Roman" pitchFamily="18" charset="0"/>
            </a:endParaRPr>
          </a:p>
        </p:txBody>
      </p:sp>
      <p:pic>
        <p:nvPicPr>
          <p:cNvPr id="23" name="Picture 22">
            <a:extLst>
              <a:ext uri="{FF2B5EF4-FFF2-40B4-BE49-F238E27FC236}">
                <a16:creationId xmlns:a16="http://schemas.microsoft.com/office/drawing/2014/main" id="{1BB60379-9C62-4419-BDE3-71B829BAECD4}"/>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H="1">
            <a:off x="4958983" y="3225790"/>
            <a:ext cx="1950186" cy="2381248"/>
          </a:xfrm>
          <a:prstGeom prst="rect">
            <a:avLst/>
          </a:prstGeom>
        </p:spPr>
      </p:pic>
      <p:sp>
        <p:nvSpPr>
          <p:cNvPr id="24" name="Rectangle 23">
            <a:extLst>
              <a:ext uri="{FF2B5EF4-FFF2-40B4-BE49-F238E27FC236}">
                <a16:creationId xmlns:a16="http://schemas.microsoft.com/office/drawing/2014/main" id="{C55C4666-D8C5-4C62-BBFC-883B695EA87E}"/>
              </a:ext>
            </a:extLst>
          </p:cNvPr>
          <p:cNvSpPr/>
          <p:nvPr/>
        </p:nvSpPr>
        <p:spPr>
          <a:xfrm>
            <a:off x="4897336" y="3665985"/>
            <a:ext cx="209401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Thịt</a:t>
            </a:r>
            <a:r>
              <a:rPr lang="en-US" sz="2800" b="1" dirty="0">
                <a:latin typeface="UTM Avo" panose="02040603050506020204" pitchFamily="18" charset="0"/>
              </a:rPr>
              <a:t> </a:t>
            </a:r>
            <a:r>
              <a:rPr lang="en-US" sz="2800" b="1" dirty="0" err="1">
                <a:latin typeface="UTM Avo" panose="02040603050506020204" pitchFamily="18" charset="0"/>
              </a:rPr>
              <a:t>kho</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id="{0A36F2DA-C034-49D6-A740-290FFCD5D7B6}"/>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74017" t="30845" r="2094" b="34284"/>
          <a:stretch/>
        </p:blipFill>
        <p:spPr>
          <a:xfrm rot="16200000">
            <a:off x="2714946" y="-695647"/>
            <a:ext cx="1123308" cy="3124199"/>
          </a:xfrm>
          <a:prstGeom prst="rect">
            <a:avLst/>
          </a:prstGeom>
        </p:spPr>
      </p:pic>
      <p:sp>
        <p:nvSpPr>
          <p:cNvPr id="26" name="Rectangle 25">
            <a:extLst>
              <a:ext uri="{FF2B5EF4-FFF2-40B4-BE49-F238E27FC236}">
                <a16:creationId xmlns:a16="http://schemas.microsoft.com/office/drawing/2014/main" id="{73488674-BF4D-4687-9FAE-4F8275D38F2A}"/>
              </a:ext>
            </a:extLst>
          </p:cNvPr>
          <p:cNvSpPr/>
          <p:nvPr/>
        </p:nvSpPr>
        <p:spPr>
          <a:xfrm>
            <a:off x="1792186" y="465585"/>
            <a:ext cx="2762250" cy="654731"/>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Trám</a:t>
            </a:r>
            <a:r>
              <a:rPr lang="en-US" sz="2800" b="1" dirty="0">
                <a:latin typeface="UTM Avo" panose="02040603050506020204" pitchFamily="18" charset="0"/>
              </a:rPr>
              <a:t> </a:t>
            </a:r>
            <a:r>
              <a:rPr lang="en-US" sz="2800" b="1" dirty="0" err="1">
                <a:latin typeface="UTM Avo" panose="02040603050506020204" pitchFamily="18" charset="0"/>
              </a:rPr>
              <a:t>nhồi</a:t>
            </a:r>
            <a:r>
              <a:rPr lang="en-US" sz="2800" b="1" dirty="0">
                <a:latin typeface="UTM Avo" panose="02040603050506020204" pitchFamily="18" charset="0"/>
              </a:rPr>
              <a:t> </a:t>
            </a:r>
            <a:r>
              <a:rPr lang="en-US" sz="2800" b="1" dirty="0" err="1">
                <a:latin typeface="UTM Avo" panose="02040603050506020204" pitchFamily="18" charset="0"/>
              </a:rPr>
              <a:t>thịt</a:t>
            </a:r>
            <a:endParaRPr lang="en-US" sz="3200" b="1" i="1" dirty="0">
              <a:solidFill>
                <a:srgbClr val="0070C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51665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3"/>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strVal val="#ppt_w+.3"/>
                                          </p:val>
                                        </p:tav>
                                        <p:tav tm="100000">
                                          <p:val>
                                            <p:strVal val="#ppt_w"/>
                                          </p:val>
                                        </p:tav>
                                      </p:tavLst>
                                    </p:anim>
                                    <p:anim calcmode="lin" valueType="num">
                                      <p:cBhvr>
                                        <p:cTn id="20" dur="500" fill="hold"/>
                                        <p:tgtEl>
                                          <p:spTgt spid="18"/>
                                        </p:tgtEl>
                                        <p:attrNameLst>
                                          <p:attrName>ppt_h</p:attrName>
                                        </p:attrNameLst>
                                      </p:cBhvr>
                                      <p:tavLst>
                                        <p:tav tm="0">
                                          <p:val>
                                            <p:strVal val="#ppt_h"/>
                                          </p:val>
                                        </p:tav>
                                        <p:tav tm="100000">
                                          <p:val>
                                            <p:strVal val="#ppt_h"/>
                                          </p:val>
                                        </p:tav>
                                      </p:tavLst>
                                    </p:anim>
                                    <p:animEffect transition="in" filter="fade">
                                      <p:cBhvr>
                                        <p:cTn id="21" dur="500"/>
                                        <p:tgtEl>
                                          <p:spTgt spid="18"/>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strVal val="#ppt_w+.3"/>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3"/>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strVal val="#ppt_w+.3"/>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strVal val="#ppt_w+.3"/>
                                          </p:val>
                                        </p:tav>
                                        <p:tav tm="100000">
                                          <p:val>
                                            <p:strVal val="#ppt_w"/>
                                          </p:val>
                                        </p:tav>
                                      </p:tavLst>
                                    </p:anim>
                                    <p:anim calcmode="lin" valueType="num">
                                      <p:cBhvr>
                                        <p:cTn id="44" dur="500" fill="hold"/>
                                        <p:tgtEl>
                                          <p:spTgt spid="24"/>
                                        </p:tgtEl>
                                        <p:attrNameLst>
                                          <p:attrName>ppt_h</p:attrName>
                                        </p:attrNameLst>
                                      </p:cBhvr>
                                      <p:tavLst>
                                        <p:tav tm="0">
                                          <p:val>
                                            <p:strVal val="#ppt_h"/>
                                          </p:val>
                                        </p:tav>
                                        <p:tav tm="100000">
                                          <p:val>
                                            <p:strVal val="#ppt_h"/>
                                          </p:val>
                                        </p:tav>
                                      </p:tavLst>
                                    </p:anim>
                                    <p:animEffect transition="in" filter="fade">
                                      <p:cBhvr>
                                        <p:cTn id="45" dur="500"/>
                                        <p:tgtEl>
                                          <p:spTgt spid="24"/>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strVal val="#ppt_w+.3"/>
                                          </p:val>
                                        </p:tav>
                                        <p:tav tm="100000">
                                          <p:val>
                                            <p:strVal val="#ppt_w"/>
                                          </p:val>
                                        </p:tav>
                                      </p:tavLst>
                                    </p:anim>
                                    <p:anim calcmode="lin" valueType="num">
                                      <p:cBhvr>
                                        <p:cTn id="49" dur="500" fill="hold"/>
                                        <p:tgtEl>
                                          <p:spTgt spid="23"/>
                                        </p:tgtEl>
                                        <p:attrNameLst>
                                          <p:attrName>ppt_h</p:attrName>
                                        </p:attrNameLst>
                                      </p:cBhvr>
                                      <p:tavLst>
                                        <p:tav tm="0">
                                          <p:val>
                                            <p:strVal val="#ppt_h"/>
                                          </p:val>
                                        </p:tav>
                                        <p:tav tm="100000">
                                          <p:val>
                                            <p:strVal val="#ppt_h"/>
                                          </p:val>
                                        </p:tav>
                                      </p:tavLst>
                                    </p:anim>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strVal val="#ppt_w+.3"/>
                                          </p:val>
                                        </p:tav>
                                        <p:tav tm="100000">
                                          <p:val>
                                            <p:strVal val="#ppt_w"/>
                                          </p:val>
                                        </p:tav>
                                      </p:tavLst>
                                    </p:anim>
                                    <p:anim calcmode="lin" valueType="num">
                                      <p:cBhvr>
                                        <p:cTn id="56" dur="500" fill="hold"/>
                                        <p:tgtEl>
                                          <p:spTgt spid="26"/>
                                        </p:tgtEl>
                                        <p:attrNameLst>
                                          <p:attrName>ppt_h</p:attrName>
                                        </p:attrNameLst>
                                      </p:cBhvr>
                                      <p:tavLst>
                                        <p:tav tm="0">
                                          <p:val>
                                            <p:strVal val="#ppt_h"/>
                                          </p:val>
                                        </p:tav>
                                        <p:tav tm="100000">
                                          <p:val>
                                            <p:strVal val="#ppt_h"/>
                                          </p:val>
                                        </p:tav>
                                      </p:tavLst>
                                    </p:anim>
                                    <p:animEffect transition="in" filter="fade">
                                      <p:cBhvr>
                                        <p:cTn id="57" dur="500"/>
                                        <p:tgtEl>
                                          <p:spTgt spid="26"/>
                                        </p:tgtEl>
                                      </p:cBhvr>
                                    </p:animEffect>
                                  </p:childTnLst>
                                </p:cTn>
                              </p:par>
                              <p:par>
                                <p:cTn id="58" presetID="50" presetClass="entr" presetSubtype="0" decel="10000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strVal val="#ppt_w+.3"/>
                                          </p:val>
                                        </p:tav>
                                        <p:tav tm="100000">
                                          <p:val>
                                            <p:strVal val="#ppt_w"/>
                                          </p:val>
                                        </p:tav>
                                      </p:tavLst>
                                    </p:anim>
                                    <p:anim calcmode="lin" valueType="num">
                                      <p:cBhvr>
                                        <p:cTn id="61" dur="500" fill="hold"/>
                                        <p:tgtEl>
                                          <p:spTgt spid="25"/>
                                        </p:tgtEl>
                                        <p:attrNameLst>
                                          <p:attrName>ppt_h</p:attrName>
                                        </p:attrNameLst>
                                      </p:cBhvr>
                                      <p:tavLst>
                                        <p:tav tm="0">
                                          <p:val>
                                            <p:strVal val="#ppt_h"/>
                                          </p:val>
                                        </p:tav>
                                        <p:tav tm="100000">
                                          <p:val>
                                            <p:strVal val="#ppt_h"/>
                                          </p:val>
                                        </p:tav>
                                      </p:tavLst>
                                    </p:anim>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2"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7C96D7FF-25F0-4962-AA78-95C455261C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21827" y="2883489"/>
            <a:ext cx="3722523" cy="3722523"/>
          </a:xfrm>
          <a:prstGeom prst="rect">
            <a:avLst/>
          </a:prstGeom>
        </p:spPr>
      </p:pic>
      <p:grpSp>
        <p:nvGrpSpPr>
          <p:cNvPr id="11" name="Group 10">
            <a:extLst>
              <a:ext uri="{FF2B5EF4-FFF2-40B4-BE49-F238E27FC236}">
                <a16:creationId xmlns:a16="http://schemas.microsoft.com/office/drawing/2014/main" id="{80211E83-4366-449C-9F1F-A68364265EC3}"/>
              </a:ext>
            </a:extLst>
          </p:cNvPr>
          <p:cNvGrpSpPr/>
          <p:nvPr/>
        </p:nvGrpSpPr>
        <p:grpSpPr>
          <a:xfrm>
            <a:off x="1778001" y="4455885"/>
            <a:ext cx="4813299" cy="1443265"/>
            <a:chOff x="1778001" y="4455885"/>
            <a:chExt cx="4813299"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7" y="4528457"/>
              <a:ext cx="4726213" cy="1370693"/>
            </a:xfrm>
            <a:prstGeom prst="rect">
              <a:avLst/>
            </a:prstGeom>
            <a:solidFill>
              <a:srgbClr val="45BEE9"/>
            </a:solidFill>
            <a:ln w="28575">
              <a:solidFill>
                <a:srgbClr val="29BE8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1" y="4455885"/>
              <a:ext cx="4718050" cy="1370693"/>
            </a:xfrm>
            <a:prstGeom prst="rect">
              <a:avLst/>
            </a:prstGeom>
            <a:solidFill>
              <a:srgbClr val="80D3F0"/>
            </a:solidFill>
            <a:ln w="28575">
              <a:solidFill>
                <a:srgbClr val="45BEE9"/>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Tình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cảm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người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với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đem</a:t>
              </a:r>
              <a:endParaRPr lang="en-US" sz="2500" dirty="0">
                <a:solidFill>
                  <a:schemeClr val="tx1"/>
                </a:solidFill>
                <a:latin typeface="UTM Avo" panose="02040603050506020204" pitchFamily="18" charset="0"/>
                <a:cs typeface="Arial" panose="020B0604020202020204" pitchFamily="34" charset="0"/>
              </a:endParaRPr>
            </a:p>
          </p:txBody>
        </p:sp>
      </p:grpSp>
      <p:sp>
        <p:nvSpPr>
          <p:cNvPr id="14" name="Rounded Rectangle 21">
            <a:extLst>
              <a:ext uri="{FF2B5EF4-FFF2-40B4-BE49-F238E27FC236}">
                <a16:creationId xmlns:a16="http://schemas.microsoft.com/office/drawing/2014/main" id="{38C48A2E-47DB-4DD7-88DF-3AFF41759148}"/>
              </a:ext>
            </a:extLst>
          </p:cNvPr>
          <p:cNvSpPr/>
          <p:nvPr/>
        </p:nvSpPr>
        <p:spPr>
          <a:xfrm>
            <a:off x="1475919" y="3090636"/>
            <a:ext cx="1781631" cy="493486"/>
          </a:xfrm>
          <a:prstGeom prst="roundRect">
            <a:avLst/>
          </a:prstGeom>
          <a:solidFill>
            <a:srgbClr val="7BD1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354995"/>
            <a:ext cx="10547828" cy="2229841"/>
          </a:xfrm>
          <a:prstGeom prst="rect">
            <a:avLst/>
          </a:prstGeom>
        </p:spPr>
        <p:txBody>
          <a:bodyPr wrap="square">
            <a:spAutoFit/>
          </a:bodyPr>
          <a:lstStyle/>
          <a:p>
            <a:pPr algn="just">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49" t="35885" r="64050" b="34637"/>
          <a:stretch/>
        </p:blipFill>
        <p:spPr>
          <a:xfrm>
            <a:off x="965744" y="1314450"/>
            <a:ext cx="516346" cy="574403"/>
          </a:xfrm>
          <a:prstGeom prst="rect">
            <a:avLst/>
          </a:prstGeom>
        </p:spPr>
      </p:pic>
    </p:spTree>
    <p:extLst>
      <p:ext uri="{BB962C8B-B14F-4D97-AF65-F5344CB8AC3E}">
        <p14:creationId xmlns:p14="http://schemas.microsoft.com/office/powerpoint/2010/main" val="2676829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450123" y="3857645"/>
              <a:ext cx="6065712" cy="1634631"/>
              <a:chOff x="2322733" y="821673"/>
              <a:chExt cx="5860511" cy="1634631"/>
            </a:xfrm>
          </p:grpSpPr>
          <p:sp>
            <p:nvSpPr>
              <p:cNvPr id="66" name="矩形 8">
                <a:extLst>
                  <a:ext uri="{FF2B5EF4-FFF2-40B4-BE49-F238E27FC236}">
                    <a16:creationId xmlns:a16="http://schemas.microsoft.com/office/drawing/2014/main" id="{DA22254A-A799-40C9-B770-624458B1EC6E}"/>
                  </a:ext>
                </a:extLst>
              </p:cNvPr>
              <p:cNvSpPr/>
              <p:nvPr/>
            </p:nvSpPr>
            <p:spPr>
              <a:xfrm>
                <a:off x="2322733" y="821673"/>
                <a:ext cx="586051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 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90731" y="1371157"/>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F1C6D3CD-2E26-49C1-BCD1-9BFAD89FEB31}"/>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717" y="2062051"/>
            <a:ext cx="1414170" cy="584775"/>
          </a:xfrm>
          <a:prstGeom prst="rect">
            <a:avLst/>
          </a:prstGeom>
        </p:spPr>
        <p:txBody>
          <a:bodyPr wrap="none">
            <a:spAutoFit/>
          </a:bodyPr>
          <a:lstStyle/>
          <a:p>
            <a:pPr>
              <a:defRPr/>
            </a:pPr>
            <a:r>
              <a:rPr lang="en-US" sz="3200" b="1" dirty="0">
                <a:solidFill>
                  <a:srgbClr val="FF0000"/>
                </a:solidFill>
                <a:latin typeface="UTM Avo" panose="02040603050506020204" pitchFamily="18" charset="0"/>
                <a:cs typeface="Times New Roman" pitchFamily="18" charset="0"/>
              </a:rPr>
              <a:t> </a:t>
            </a:r>
            <a:r>
              <a:rPr lang="en-US" sz="3200" b="1" u="sng" dirty="0" err="1">
                <a:solidFill>
                  <a:srgbClr val="FF0000"/>
                </a:solidFill>
                <a:latin typeface="UTM Avo" panose="02040603050506020204" pitchFamily="18" charset="0"/>
                <a:cs typeface="Times New Roman" pitchFamily="18" charset="0"/>
              </a:rPr>
              <a:t>Gợi</a:t>
            </a:r>
            <a:r>
              <a:rPr lang="en-US" sz="3200" b="1" u="sng" dirty="0">
                <a:solidFill>
                  <a:srgbClr val="FF0000"/>
                </a:solidFill>
                <a:latin typeface="UTM Avo" panose="02040603050506020204" pitchFamily="18" charset="0"/>
                <a:cs typeface="Times New Roman" pitchFamily="18" charset="0"/>
              </a:rPr>
              <a:t> ý</a:t>
            </a:r>
          </a:p>
        </p:txBody>
      </p:sp>
      <p:sp>
        <p:nvSpPr>
          <p:cNvPr id="5" name="Rectangle 4"/>
          <p:cNvSpPr/>
          <p:nvPr/>
        </p:nvSpPr>
        <p:spPr>
          <a:xfrm>
            <a:off x="1629043" y="2867471"/>
            <a:ext cx="6714857" cy="523220"/>
          </a:xfrm>
          <a:prstGeom prst="rect">
            <a:avLst/>
          </a:prstGeom>
        </p:spPr>
        <p:txBody>
          <a:bodyPr wrap="square">
            <a:spAutoFit/>
          </a:bodyPr>
          <a:lstStyle/>
          <a:p>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rPr>
              <a:t>Xác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định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loài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cây</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em</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muốn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nói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tới</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sp>
        <p:nvSpPr>
          <p:cNvPr id="11" name="TextBox 10">
            <a:extLst>
              <a:ext uri="{FF2B5EF4-FFF2-40B4-BE49-F238E27FC236}">
                <a16:creationId xmlns:a16="http://schemas.microsoft.com/office/drawing/2014/main" id="{0CC986F4-C087-4CE7-A9C1-554CB4E8D675}"/>
              </a:ext>
            </a:extLst>
          </p:cNvPr>
          <p:cNvSpPr txBox="1"/>
          <p:nvPr/>
        </p:nvSpPr>
        <p:spPr>
          <a:xfrm>
            <a:off x="784748" y="849595"/>
            <a:ext cx="10542894" cy="1077218"/>
          </a:xfrm>
          <a:prstGeom prst="rect">
            <a:avLst/>
          </a:prstGeom>
          <a:noFill/>
        </p:spPr>
        <p:txBody>
          <a:bodyPr wrap="square">
            <a:spAutoFit/>
          </a:bodyPr>
          <a:lstStyle/>
          <a:p>
            <a:pPr lvl="0" algn="just">
              <a:defRPr/>
            </a:pPr>
            <a:r>
              <a:rPr lang="en-US" sz="3200" b="1" i="1" kern="0" dirty="0">
                <a:solidFill>
                  <a:schemeClr val="tx2">
                    <a:lumMod val="75000"/>
                  </a:schemeClr>
                </a:solidFill>
                <a:latin typeface="UTM Avo" panose="02040603050506020204" pitchFamily="18" charset="0"/>
                <a:cs typeface="Arial" charset="0"/>
              </a:rPr>
              <a:t>2. </a:t>
            </a:r>
            <a:r>
              <a:rPr lang="vi-VN" sz="3200" b="1" i="1" kern="0" dirty="0">
                <a:solidFill>
                  <a:schemeClr val="tx2">
                    <a:lumMod val="75000"/>
                  </a:schemeClr>
                </a:solidFill>
                <a:latin typeface="UTM Avo" panose="02040603050506020204" pitchFamily="18" charset="0"/>
                <a:cs typeface="Times New Roman" pitchFamily="18" charset="0"/>
              </a:rPr>
              <a:t>Hãy viết một đoạn văn nói về lợi ích của một loài cây mà em biết.</a:t>
            </a:r>
          </a:p>
        </p:txBody>
      </p:sp>
      <p:pic>
        <p:nvPicPr>
          <p:cNvPr id="14" name="Picture 13">
            <a:extLst>
              <a:ext uri="{FF2B5EF4-FFF2-40B4-BE49-F238E27FC236}">
                <a16:creationId xmlns:a16="http://schemas.microsoft.com/office/drawing/2014/main" id="{0230EB42-EE54-4470-B092-4974D42D554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9167" r="23890" b="23333"/>
          <a:stretch/>
        </p:blipFill>
        <p:spPr>
          <a:xfrm>
            <a:off x="8229600" y="2273190"/>
            <a:ext cx="4571999" cy="4851510"/>
          </a:xfrm>
          <a:prstGeom prst="rect">
            <a:avLst/>
          </a:prstGeom>
        </p:spPr>
      </p:pic>
      <p:pic>
        <p:nvPicPr>
          <p:cNvPr id="16" name="Picture 15">
            <a:extLst>
              <a:ext uri="{FF2B5EF4-FFF2-40B4-BE49-F238E27FC236}">
                <a16:creationId xmlns:a16="http://schemas.microsoft.com/office/drawing/2014/main" id="{8268AF1B-3166-4212-A337-FC49733CF8E3}"/>
              </a:ext>
            </a:extLst>
          </p:cNvPr>
          <p:cNvPicPr>
            <a:picLocks noChangeAspect="1"/>
          </p:cNvPicPr>
          <p:nvPr/>
        </p:nvPicPr>
        <p:blipFill rotWithShape="1">
          <a:blip r:embed="rId3">
            <a:extLst>
              <a:ext uri="{28A0092B-C50C-407E-A947-70E740481C1C}">
                <a14:useLocalDpi xmlns:a14="http://schemas.microsoft.com/office/drawing/2010/main" val="0"/>
              </a:ext>
            </a:extLst>
          </a:blip>
          <a:srcRect t="40601" r="9023"/>
          <a:stretch/>
        </p:blipFill>
        <p:spPr>
          <a:xfrm>
            <a:off x="0" y="2977467"/>
            <a:ext cx="5943600" cy="3880534"/>
          </a:xfrm>
          <a:prstGeom prst="rect">
            <a:avLst/>
          </a:prstGeom>
        </p:spPr>
      </p:pic>
      <p:sp>
        <p:nvSpPr>
          <p:cNvPr id="9" name="Rectangle 8"/>
          <p:cNvSpPr/>
          <p:nvPr/>
        </p:nvSpPr>
        <p:spPr>
          <a:xfrm>
            <a:off x="1609993" y="3705863"/>
            <a:ext cx="7324457" cy="1067280"/>
          </a:xfrm>
          <a:prstGeom prst="rect">
            <a:avLst/>
          </a:prstGeom>
        </p:spPr>
        <p:txBody>
          <a:bodyPr wrap="square">
            <a:spAutoFit/>
          </a:bodyPr>
          <a:lstStyle/>
          <a:p>
            <a:pPr>
              <a:lnSpc>
                <a:spcPct val="120000"/>
              </a:lnSpc>
            </a:pP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Xác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định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ích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lợi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của</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cây</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đó</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đối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với</a:t>
            </a:r>
            <a:r>
              <a:rPr lang="en-US" sz="2800" i="1" kern="0" dirty="0">
                <a:latin typeface="UTM Avo" panose="02040603050506020204" pitchFamily="18" charset="0"/>
                <a:cs typeface="Arial" charset="0"/>
                <a:sym typeface="Wingdings"/>
              </a:rPr>
              <a:t> con </a:t>
            </a:r>
            <a:r>
              <a:rPr lang="en-US" sz="2800" i="1" kern="0" dirty="0" err="1">
                <a:latin typeface="UTM Avo" panose="02040603050506020204" pitchFamily="18" charset="0"/>
                <a:cs typeface="Arial" charset="0"/>
                <a:sym typeface="Wingdings"/>
              </a:rPr>
              <a:t>người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hoặc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môi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trường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xung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quanh</a:t>
            </a:r>
            <a:r>
              <a:rPr lang="en-US" sz="2800" i="1" kern="0" dirty="0">
                <a:latin typeface="UTM Avo" panose="02040603050506020204" pitchFamily="18" charset="0"/>
                <a:cs typeface="Arial" charset="0"/>
                <a:sym typeface="Wingdings"/>
              </a:rPr>
              <a:t>.</a:t>
            </a:r>
            <a:endParaRPr lang="en-US" sz="2800" dirty="0">
              <a:latin typeface="UTM Avo" panose="02040603050506020204" pitchFamily="18" charset="0"/>
            </a:endParaRPr>
          </a:p>
        </p:txBody>
      </p:sp>
    </p:spTree>
    <p:extLst>
      <p:ext uri="{BB962C8B-B14F-4D97-AF65-F5344CB8AC3E}">
        <p14:creationId xmlns:p14="http://schemas.microsoft.com/office/powerpoint/2010/main" val="326045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3168" y="1600288"/>
            <a:ext cx="7998382" cy="3718006"/>
          </a:xfrm>
          <a:prstGeom prst="rect">
            <a:avLst/>
          </a:prstGeom>
        </p:spPr>
        <p:txBody>
          <a:bodyPr wrap="square">
            <a:spAutoFit/>
          </a:bodyPr>
          <a:lstStyle/>
          <a:p>
            <a:pPr eaLnBrk="1" hangingPunct="1">
              <a:spcBef>
                <a:spcPct val="50000"/>
              </a:spcBef>
            </a:pPr>
            <a:r>
              <a:rPr lang="en-US" sz="3200" dirty="0">
                <a:latin typeface="UTM Avo" panose="02040603050506020204" pitchFamily="18" charset="0"/>
              </a:rPr>
              <a:t>    		</a:t>
            </a:r>
            <a:r>
              <a:rPr lang="en-US" sz="3200" b="1" dirty="0" err="1">
                <a:solidFill>
                  <a:srgbClr val="C00000"/>
                </a:solidFill>
                <a:latin typeface="UTM Avo" panose="02040603050506020204" pitchFamily="18" charset="0"/>
              </a:rPr>
              <a:t>Mẫu</a:t>
            </a:r>
            <a:endParaRPr lang="en-US" sz="3200" b="1" dirty="0">
              <a:solidFill>
                <a:srgbClr val="C00000"/>
              </a:solidFill>
              <a:latin typeface="UTM Avo" panose="02040603050506020204" pitchFamily="18" charset="0"/>
            </a:endParaRPr>
          </a:p>
          <a:p>
            <a:pPr algn="just" eaLnBrk="1" hangingPunct="1">
              <a:lnSpc>
                <a:spcPct val="120000"/>
              </a:lnSpc>
              <a:spcBef>
                <a:spcPct val="50000"/>
              </a:spcBef>
            </a:pPr>
            <a:r>
              <a:rPr lang="en-US" sz="3200" dirty="0">
                <a:latin typeface="UTM Avo" panose="02040603050506020204" pitchFamily="18" charset="0"/>
              </a:rPr>
              <a:t>	</a:t>
            </a:r>
            <a:r>
              <a:rPr lang="en-US" sz="3200" dirty="0" err="1">
                <a:latin typeface="UTM Avo" panose="02040603050506020204" pitchFamily="18" charset="0"/>
              </a:rPr>
              <a:t>Cây</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dường</a:t>
            </a:r>
            <a:r>
              <a:rPr lang="en-US" sz="3200" dirty="0">
                <a:latin typeface="UTM Avo" panose="02040603050506020204" pitchFamily="18" charset="0"/>
              </a:rPr>
              <a:t> </a:t>
            </a:r>
            <a:r>
              <a:rPr lang="en-US" sz="3200" dirty="0" err="1">
                <a:latin typeface="UTM Avo" panose="02040603050506020204" pitchFamily="18" charset="0"/>
              </a:rPr>
              <a:t>như</a:t>
            </a:r>
            <a:r>
              <a:rPr lang="en-US" sz="3200" dirty="0">
                <a:latin typeface="UTM Avo" panose="02040603050506020204" pitchFamily="18" charset="0"/>
              </a:rPr>
              <a:t> </a:t>
            </a:r>
            <a:r>
              <a:rPr lang="en-US" sz="3200" dirty="0" err="1">
                <a:latin typeface="UTM Avo" panose="02040603050506020204" pitchFamily="18" charset="0"/>
              </a:rPr>
              <a:t>không</a:t>
            </a:r>
            <a:r>
              <a:rPr lang="en-US" sz="3200" dirty="0">
                <a:latin typeface="UTM Avo" panose="02040603050506020204" pitchFamily="18" charset="0"/>
              </a:rPr>
              <a:t> </a:t>
            </a:r>
            <a:r>
              <a:rPr lang="en-US" sz="3200" dirty="0" err="1">
                <a:latin typeface="UTM Avo" panose="02040603050506020204" pitchFamily="18" charset="0"/>
              </a:rPr>
              <a:t>bỏ</a:t>
            </a:r>
            <a:r>
              <a:rPr lang="en-US" sz="3200" dirty="0">
                <a:latin typeface="UTM Avo" panose="02040603050506020204" pitchFamily="18" charset="0"/>
              </a:rPr>
              <a:t> </a:t>
            </a:r>
            <a:r>
              <a:rPr lang="en-US" sz="3200" dirty="0" err="1">
                <a:latin typeface="UTM Avo" panose="02040603050506020204" pitchFamily="18" charset="0"/>
              </a:rPr>
              <a:t>đi</a:t>
            </a:r>
            <a:r>
              <a:rPr lang="en-US" sz="3200" dirty="0">
                <a:latin typeface="UTM Avo" panose="02040603050506020204" pitchFamily="18" charset="0"/>
              </a:rPr>
              <a:t> </a:t>
            </a:r>
            <a:r>
              <a:rPr lang="en-US" sz="3200" dirty="0" err="1">
                <a:latin typeface="UTM Avo" panose="02040603050506020204" pitchFamily="18" charset="0"/>
              </a:rPr>
              <a:t>thứ</a:t>
            </a:r>
            <a:r>
              <a:rPr lang="en-US" sz="3200" dirty="0">
                <a:latin typeface="UTM Avo" panose="02040603050506020204" pitchFamily="18" charset="0"/>
              </a:rPr>
              <a:t> </a:t>
            </a:r>
            <a:r>
              <a:rPr lang="en-US" sz="3200" dirty="0" err="1">
                <a:latin typeface="UTM Avo" panose="02040603050506020204" pitchFamily="18" charset="0"/>
              </a:rPr>
              <a:t>gì</a:t>
            </a:r>
            <a:r>
              <a:rPr lang="en-US" sz="3200" dirty="0">
                <a:latin typeface="UTM Avo" panose="02040603050506020204" pitchFamily="18" charset="0"/>
              </a:rPr>
              <a:t>. </a:t>
            </a:r>
            <a:r>
              <a:rPr lang="en-US" sz="3200" dirty="0" err="1">
                <a:latin typeface="UTM Avo" panose="02040603050506020204" pitchFamily="18" charset="0"/>
              </a:rPr>
              <a:t>Củ</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thân</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để</a:t>
            </a:r>
            <a:r>
              <a:rPr lang="en-US" sz="3200" dirty="0">
                <a:latin typeface="UTM Avo" panose="02040603050506020204" pitchFamily="18" charset="0"/>
              </a:rPr>
              <a:t> </a:t>
            </a:r>
            <a:r>
              <a:rPr lang="en-US" sz="3200" dirty="0" err="1">
                <a:latin typeface="UTM Avo" panose="02040603050506020204" pitchFamily="18" charset="0"/>
              </a:rPr>
              <a:t>nuôi</a:t>
            </a:r>
            <a:r>
              <a:rPr lang="en-US" sz="3200" dirty="0">
                <a:latin typeface="UTM Avo" panose="02040603050506020204" pitchFamily="18" charset="0"/>
              </a:rPr>
              <a:t> </a:t>
            </a:r>
            <a:r>
              <a:rPr lang="en-US" sz="3200" dirty="0" err="1">
                <a:latin typeface="UTM Avo" panose="02040603050506020204" pitchFamily="18" charset="0"/>
              </a:rPr>
              <a:t>lợn</a:t>
            </a:r>
            <a:r>
              <a:rPr lang="en-US" sz="3200" dirty="0">
                <a:latin typeface="UTM Avo" panose="02040603050506020204" pitchFamily="18" charset="0"/>
              </a:rPr>
              <a:t>; </a:t>
            </a:r>
            <a:r>
              <a:rPr lang="en-US" sz="3200" dirty="0" err="1">
                <a:latin typeface="UTM Avo" panose="02040603050506020204" pitchFamily="18" charset="0"/>
              </a:rPr>
              <a:t>lá</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gói</a:t>
            </a:r>
            <a:r>
              <a:rPr lang="en-US" sz="3200" dirty="0">
                <a:latin typeface="UTM Avo" panose="02040603050506020204" pitchFamily="18" charset="0"/>
              </a:rPr>
              <a:t> </a:t>
            </a:r>
            <a:r>
              <a:rPr lang="en-US" sz="3200" dirty="0" err="1">
                <a:latin typeface="UTM Avo" panose="02040603050506020204" pitchFamily="18" charset="0"/>
              </a:rPr>
              <a:t>giò</a:t>
            </a:r>
            <a:r>
              <a:rPr lang="en-US" sz="3200" dirty="0">
                <a:latin typeface="UTM Avo" panose="02040603050506020204" pitchFamily="18" charset="0"/>
              </a:rPr>
              <a:t>, </a:t>
            </a:r>
            <a:r>
              <a:rPr lang="en-US" sz="3200" dirty="0" err="1">
                <a:latin typeface="UTM Avo" panose="02040603050506020204" pitchFamily="18" charset="0"/>
              </a:rPr>
              <a:t>gói</a:t>
            </a:r>
            <a:r>
              <a:rPr lang="en-US" sz="3200" dirty="0">
                <a:latin typeface="UTM Avo" panose="02040603050506020204" pitchFamily="18" charset="0"/>
              </a:rPr>
              <a:t> bánh; </a:t>
            </a:r>
            <a:r>
              <a:rPr lang="en-US" sz="3200" dirty="0" err="1">
                <a:latin typeface="UTM Avo" panose="02040603050506020204" pitchFamily="18" charset="0"/>
              </a:rPr>
              <a:t>hoa</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làm</a:t>
            </a:r>
            <a:r>
              <a:rPr lang="en-US" sz="3200" dirty="0">
                <a:latin typeface="UTM Avo" panose="02040603050506020204" pitchFamily="18" charset="0"/>
              </a:rPr>
              <a:t> </a:t>
            </a:r>
            <a:r>
              <a:rPr lang="en-US" sz="3200" dirty="0" err="1">
                <a:latin typeface="UTM Avo" panose="02040603050506020204" pitchFamily="18" charset="0"/>
              </a:rPr>
              <a:t>nộm</a:t>
            </a:r>
            <a:r>
              <a:rPr lang="en-US" sz="3200" dirty="0">
                <a:latin typeface="UTM Avo" panose="02040603050506020204" pitchFamily="18" charset="0"/>
              </a:rPr>
              <a:t>. </a:t>
            </a:r>
            <a:r>
              <a:rPr lang="en-US" sz="3200" dirty="0" err="1">
                <a:latin typeface="UTM Avo" panose="02040603050506020204" pitchFamily="18" charset="0"/>
              </a:rPr>
              <a:t>Còn</a:t>
            </a:r>
            <a:r>
              <a:rPr lang="en-US" sz="3200" dirty="0">
                <a:latin typeface="UTM Avo" panose="02040603050506020204" pitchFamily="18" charset="0"/>
              </a:rPr>
              <a:t> </a:t>
            </a:r>
            <a:r>
              <a:rPr lang="en-US" sz="3200" dirty="0" err="1">
                <a:latin typeface="UTM Avo" panose="02040603050506020204" pitchFamily="18" charset="0"/>
              </a:rPr>
              <a:t>quả</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ngon</a:t>
            </a:r>
            <a:r>
              <a:rPr lang="en-US" sz="3200" dirty="0">
                <a:latin typeface="UTM Avo" panose="02040603050506020204" pitchFamily="18" charset="0"/>
              </a:rPr>
              <a:t> </a:t>
            </a:r>
            <a:r>
              <a:rPr lang="en-US" sz="3200" dirty="0" err="1">
                <a:latin typeface="UTM Avo" panose="02040603050506020204" pitchFamily="18" charset="0"/>
              </a:rPr>
              <a:t>tráng</a:t>
            </a:r>
            <a:r>
              <a:rPr lang="en-US" sz="3200" dirty="0">
                <a:latin typeface="UTM Avo" panose="02040603050506020204" pitchFamily="18" charset="0"/>
              </a:rPr>
              <a:t> </a:t>
            </a:r>
            <a:r>
              <a:rPr lang="en-US" sz="3200" dirty="0" err="1">
                <a:latin typeface="UTM Avo" panose="02040603050506020204" pitchFamily="18" charset="0"/>
              </a:rPr>
              <a:t>miệng</a:t>
            </a:r>
            <a:r>
              <a:rPr lang="en-US" sz="3200" dirty="0">
                <a:latin typeface="UTM Avo" panose="02040603050506020204" pitchFamily="18" charset="0"/>
              </a:rPr>
              <a:t> do </a:t>
            </a:r>
            <a:r>
              <a:rPr lang="en-US" sz="3200" dirty="0" err="1">
                <a:latin typeface="UTM Avo" panose="02040603050506020204" pitchFamily="18" charset="0"/>
              </a:rPr>
              <a:t>chính</a:t>
            </a:r>
            <a:r>
              <a:rPr lang="en-US" sz="3200" dirty="0">
                <a:latin typeface="UTM Avo" panose="02040603050506020204" pitchFamily="18" charset="0"/>
              </a:rPr>
              <a:t> </a:t>
            </a:r>
            <a:r>
              <a:rPr lang="en-US" sz="3200" dirty="0" err="1">
                <a:latin typeface="UTM Avo" panose="02040603050506020204" pitchFamily="18" charset="0"/>
              </a:rPr>
              <a:t>tay</a:t>
            </a:r>
            <a:r>
              <a:rPr lang="en-US" sz="3200" dirty="0">
                <a:latin typeface="UTM Avo" panose="02040603050506020204" pitchFamily="18" charset="0"/>
              </a:rPr>
              <a:t> </a:t>
            </a:r>
            <a:r>
              <a:rPr lang="en-US" sz="3200" dirty="0" err="1">
                <a:latin typeface="UTM Avo" panose="02040603050506020204" pitchFamily="18" charset="0"/>
              </a:rPr>
              <a:t>mình</a:t>
            </a:r>
            <a:r>
              <a:rPr lang="en-US" sz="3200" dirty="0">
                <a:latin typeface="UTM Avo" panose="02040603050506020204" pitchFamily="18" charset="0"/>
              </a:rPr>
              <a:t> </a:t>
            </a:r>
            <a:r>
              <a:rPr lang="en-US" sz="3200" dirty="0" err="1">
                <a:latin typeface="UTM Avo" panose="02040603050506020204" pitchFamily="18" charset="0"/>
              </a:rPr>
              <a:t>trồng</a:t>
            </a:r>
            <a:r>
              <a:rPr lang="en-US" sz="3200" dirty="0">
                <a:latin typeface="UTM Avo" panose="02040603050506020204" pitchFamily="18" charset="0"/>
              </a:rPr>
              <a:t>.</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8701549" y="487241"/>
            <a:ext cx="3896852" cy="63707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3850" y="-35982"/>
            <a:ext cx="230505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64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9045" y="1051525"/>
            <a:ext cx="7125315" cy="4899868"/>
          </a:xfrm>
          <a:prstGeom prst="rect">
            <a:avLst/>
          </a:prstGeom>
        </p:spPr>
        <p:txBody>
          <a:bodyPr wrap="square">
            <a:spAutoFit/>
          </a:bodyPr>
          <a:lstStyle/>
          <a:p>
            <a:pPr algn="ctr" eaLnBrk="1" hangingPunct="1">
              <a:spcBef>
                <a:spcPct val="50000"/>
              </a:spcBef>
            </a:pPr>
            <a:r>
              <a:rPr lang="en-US" sz="3200" dirty="0">
                <a:latin typeface="UTM Avo" panose="02040603050506020204" pitchFamily="18" charset="0"/>
              </a:rPr>
              <a:t> 				</a:t>
            </a:r>
            <a:r>
              <a:rPr lang="en-US" sz="3200" b="1" dirty="0" err="1">
                <a:solidFill>
                  <a:srgbClr val="C00000"/>
                </a:solidFill>
                <a:latin typeface="UTM Avo" panose="02040603050506020204" pitchFamily="18" charset="0"/>
              </a:rPr>
              <a:t>Mẫu</a:t>
            </a:r>
            <a:endParaRPr lang="en-US" sz="3200" b="1" dirty="0">
              <a:solidFill>
                <a:srgbClr val="C00000"/>
              </a:solidFill>
              <a:latin typeface="UTM Avo" panose="02040603050506020204" pitchFamily="18" charset="0"/>
            </a:endParaRPr>
          </a:p>
          <a:p>
            <a:pPr algn="just" eaLnBrk="1" hangingPunct="1">
              <a:lnSpc>
                <a:spcPct val="120000"/>
              </a:lnSpc>
              <a:spcBef>
                <a:spcPct val="50000"/>
              </a:spcBef>
            </a:pP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rất</a:t>
            </a:r>
            <a:r>
              <a:rPr lang="en-US" sz="3200" dirty="0">
                <a:latin typeface="UTM Avo" panose="02040603050506020204" pitchFamily="18" charset="0"/>
              </a:rPr>
              <a:t> </a:t>
            </a:r>
            <a:r>
              <a:rPr lang="en-US" sz="3200" dirty="0" err="1">
                <a:latin typeface="UTM Avo" panose="02040603050506020204" pitchFamily="18" charset="0"/>
              </a:rPr>
              <a:t>thích</a:t>
            </a:r>
            <a:r>
              <a:rPr lang="en-US" sz="3200" dirty="0">
                <a:latin typeface="UTM Avo" panose="02040603050506020204" pitchFamily="18" charset="0"/>
              </a:rPr>
              <a:t> </a:t>
            </a:r>
            <a:r>
              <a:rPr lang="en-US" sz="3200" dirty="0" err="1">
                <a:latin typeface="UTM Avo" panose="02040603050506020204" pitchFamily="18" charset="0"/>
              </a:rPr>
              <a:t>cây</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vì</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chẳng</a:t>
            </a:r>
            <a:r>
              <a:rPr lang="en-US" sz="3200" dirty="0">
                <a:latin typeface="UTM Avo" panose="02040603050506020204" pitchFamily="18" charset="0"/>
              </a:rPr>
              <a:t> </a:t>
            </a:r>
            <a:r>
              <a:rPr lang="en-US" sz="3200" dirty="0" err="1">
                <a:latin typeface="UTM Avo" panose="02040603050506020204" pitchFamily="18" charset="0"/>
              </a:rPr>
              <a:t>những</a:t>
            </a:r>
            <a:r>
              <a:rPr lang="en-US" sz="3200" dirty="0">
                <a:latin typeface="UTM Avo" panose="02040603050506020204" pitchFamily="18" charset="0"/>
              </a:rPr>
              <a:t> </a:t>
            </a:r>
            <a:r>
              <a:rPr lang="en-US" sz="3200" dirty="0" err="1">
                <a:latin typeface="UTM Avo" panose="02040603050506020204" pitchFamily="18" charset="0"/>
              </a:rPr>
              <a:t>cho</a:t>
            </a:r>
            <a:r>
              <a:rPr lang="en-US" sz="3200" dirty="0">
                <a:latin typeface="UTM Avo" panose="02040603050506020204" pitchFamily="18" charset="0"/>
              </a:rPr>
              <a:t> </a:t>
            </a:r>
            <a:r>
              <a:rPr lang="en-US" sz="3200" dirty="0" err="1">
                <a:latin typeface="UTM Avo" panose="02040603050506020204" pitchFamily="18" charset="0"/>
              </a:rPr>
              <a:t>chúng</a:t>
            </a: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bóng</a:t>
            </a:r>
            <a:r>
              <a:rPr lang="en-US" sz="3200" dirty="0">
                <a:latin typeface="UTM Avo" panose="02040603050506020204" pitchFamily="18" charset="0"/>
              </a:rPr>
              <a:t> </a:t>
            </a:r>
            <a:r>
              <a:rPr lang="en-US" sz="3200" dirty="0" err="1">
                <a:latin typeface="UTM Avo" panose="02040603050506020204" pitchFamily="18" charset="0"/>
              </a:rPr>
              <a:t>mát</a:t>
            </a:r>
            <a:r>
              <a:rPr lang="en-US" sz="3200" dirty="0">
                <a:latin typeface="UTM Avo" panose="02040603050506020204" pitchFamily="18" charset="0"/>
              </a:rPr>
              <a:t> </a:t>
            </a:r>
            <a:r>
              <a:rPr lang="en-US" sz="3200" dirty="0" err="1">
                <a:latin typeface="UTM Avo" panose="02040603050506020204" pitchFamily="18" charset="0"/>
              </a:rPr>
              <a:t>để</a:t>
            </a:r>
            <a:r>
              <a:rPr lang="en-US" sz="3200" dirty="0">
                <a:latin typeface="UTM Avo" panose="02040603050506020204" pitchFamily="18" charset="0"/>
              </a:rPr>
              <a:t> </a:t>
            </a:r>
            <a:r>
              <a:rPr lang="en-US" sz="3200" dirty="0" err="1">
                <a:latin typeface="UTM Avo" panose="02040603050506020204" pitchFamily="18" charset="0"/>
              </a:rPr>
              <a:t>vui</a:t>
            </a:r>
            <a:r>
              <a:rPr lang="en-US" sz="3200" dirty="0">
                <a:latin typeface="UTM Avo" panose="02040603050506020204" pitchFamily="18" charset="0"/>
              </a:rPr>
              <a:t> </a:t>
            </a:r>
            <a:r>
              <a:rPr lang="en-US" sz="3200" dirty="0" err="1">
                <a:latin typeface="UTM Avo" panose="02040603050506020204" pitchFamily="18" charset="0"/>
              </a:rPr>
              <a:t>chơi</a:t>
            </a:r>
            <a:r>
              <a:rPr lang="en-US" sz="3200" dirty="0">
                <a:latin typeface="UTM Avo" panose="02040603050506020204" pitchFamily="18" charset="0"/>
              </a:rPr>
              <a:t> </a:t>
            </a:r>
            <a:r>
              <a:rPr lang="en-US" sz="3200" dirty="0" err="1">
                <a:latin typeface="UTM Avo" panose="02040603050506020204" pitchFamily="18" charset="0"/>
              </a:rPr>
              <a:t>mà</a:t>
            </a:r>
            <a:r>
              <a:rPr lang="en-US" sz="3200" dirty="0">
                <a:latin typeface="UTM Avo" panose="02040603050506020204" pitchFamily="18" charset="0"/>
              </a:rPr>
              <a:t> </a:t>
            </a:r>
            <a:r>
              <a:rPr lang="en-US" sz="3200" dirty="0" err="1">
                <a:latin typeface="UTM Avo" panose="02040603050506020204" pitchFamily="18" charset="0"/>
              </a:rPr>
              <a:t>còn</a:t>
            </a:r>
            <a:r>
              <a:rPr lang="en-US" sz="3200" dirty="0">
                <a:latin typeface="UTM Avo" panose="02040603050506020204" pitchFamily="18" charset="0"/>
              </a:rPr>
              <a:t> </a:t>
            </a:r>
            <a:r>
              <a:rPr lang="en-US" sz="3200" dirty="0" err="1">
                <a:latin typeface="UTM Avo" panose="02040603050506020204" pitchFamily="18" charset="0"/>
              </a:rPr>
              <a:t>làm</a:t>
            </a:r>
            <a:r>
              <a:rPr lang="en-US" sz="3200" dirty="0">
                <a:latin typeface="UTM Avo" panose="02040603050506020204" pitchFamily="18" charset="0"/>
              </a:rPr>
              <a:t> tang them </a:t>
            </a:r>
            <a:r>
              <a:rPr lang="en-US" sz="3200" dirty="0" err="1">
                <a:latin typeface="UTM Avo" panose="02040603050506020204" pitchFamily="18" charset="0"/>
              </a:rPr>
              <a:t>vẻ</a:t>
            </a:r>
            <a:r>
              <a:rPr lang="en-US" sz="3200" dirty="0">
                <a:latin typeface="UTM Avo" panose="02040603050506020204" pitchFamily="18" charset="0"/>
              </a:rPr>
              <a:t> </a:t>
            </a:r>
            <a:r>
              <a:rPr lang="en-US" sz="3200" dirty="0" err="1">
                <a:latin typeface="UTM Avo" panose="02040603050506020204" pitchFamily="18" charset="0"/>
              </a:rPr>
              <a:t>đẹp</a:t>
            </a:r>
            <a:r>
              <a:rPr lang="en-US" sz="3200" dirty="0">
                <a:latin typeface="UTM Avo" panose="02040603050506020204" pitchFamily="18" charset="0"/>
              </a:rPr>
              <a:t> </a:t>
            </a:r>
            <a:r>
              <a:rPr lang="en-US" sz="3200" dirty="0" err="1">
                <a:latin typeface="UTM Avo" panose="02040603050506020204" pitchFamily="18" charset="0"/>
              </a:rPr>
              <a:t>của</a:t>
            </a:r>
            <a:r>
              <a:rPr lang="en-US" sz="3200" dirty="0">
                <a:latin typeface="UTM Avo" panose="02040603050506020204" pitchFamily="18" charset="0"/>
              </a:rPr>
              <a:t> </a:t>
            </a:r>
            <a:r>
              <a:rPr lang="en-US" sz="3200" dirty="0" err="1">
                <a:latin typeface="UTM Avo" panose="02040603050506020204" pitchFamily="18" charset="0"/>
              </a:rPr>
              <a:t>trường</a:t>
            </a: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Những</a:t>
            </a:r>
            <a:r>
              <a:rPr lang="en-US" sz="3200" dirty="0">
                <a:latin typeface="UTM Avo" panose="02040603050506020204" pitchFamily="18" charset="0"/>
              </a:rPr>
              <a:t> </a:t>
            </a:r>
            <a:r>
              <a:rPr lang="en-US" sz="3200" dirty="0" err="1">
                <a:latin typeface="UTM Avo" panose="02040603050506020204" pitchFamily="18" charset="0"/>
              </a:rPr>
              <a:t>trưa</a:t>
            </a:r>
            <a:r>
              <a:rPr lang="en-US" sz="3200" dirty="0">
                <a:latin typeface="UTM Avo" panose="02040603050506020204" pitchFamily="18" charset="0"/>
              </a:rPr>
              <a:t> </a:t>
            </a:r>
            <a:r>
              <a:rPr lang="en-US" sz="3200" dirty="0" err="1">
                <a:latin typeface="UTM Avo" panose="02040603050506020204" pitchFamily="18" charset="0"/>
              </a:rPr>
              <a:t>hè</a:t>
            </a:r>
            <a:r>
              <a:rPr lang="en-US" sz="3200" dirty="0">
                <a:latin typeface="UTM Avo" panose="02040603050506020204" pitchFamily="18" charset="0"/>
              </a:rPr>
              <a:t> </a:t>
            </a:r>
            <a:r>
              <a:rPr lang="en-US" sz="3200" dirty="0" err="1">
                <a:latin typeface="UTM Avo" panose="02040603050506020204" pitchFamily="18" charset="0"/>
              </a:rPr>
              <a:t>êm</a:t>
            </a:r>
            <a:r>
              <a:rPr lang="en-US" sz="3200" dirty="0">
                <a:latin typeface="UTM Avo" panose="02040603050506020204" pitchFamily="18" charset="0"/>
              </a:rPr>
              <a:t> ả, </a:t>
            </a:r>
            <a:r>
              <a:rPr lang="en-US" sz="3200" dirty="0" err="1">
                <a:latin typeface="UTM Avo" panose="02040603050506020204" pitchFamily="18" charset="0"/>
              </a:rPr>
              <a:t>được</a:t>
            </a:r>
            <a:r>
              <a:rPr lang="en-US" sz="3200" dirty="0">
                <a:latin typeface="UTM Avo" panose="02040603050506020204" pitchFamily="18" charset="0"/>
              </a:rPr>
              <a:t> </a:t>
            </a:r>
            <a:r>
              <a:rPr lang="en-US" sz="3200" dirty="0" err="1">
                <a:latin typeface="UTM Avo" panose="02040603050506020204" pitchFamily="18" charset="0"/>
              </a:rPr>
              <a:t>ngắm</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rơi</a:t>
            </a:r>
            <a:r>
              <a:rPr lang="en-US" sz="3200" dirty="0">
                <a:latin typeface="UTM Avo" panose="02040603050506020204" pitchFamily="18" charset="0"/>
              </a:rPr>
              <a:t> </a:t>
            </a:r>
            <a:r>
              <a:rPr lang="en-US" sz="3200" dirty="0" err="1">
                <a:latin typeface="UTM Avo" panose="02040603050506020204" pitchFamily="18" charset="0"/>
              </a:rPr>
              <a:t>thật</a:t>
            </a:r>
            <a:r>
              <a:rPr lang="en-US" sz="3200" dirty="0">
                <a:latin typeface="UTM Avo" panose="02040603050506020204" pitchFamily="18" charset="0"/>
              </a:rPr>
              <a:t> </a:t>
            </a:r>
            <a:r>
              <a:rPr lang="en-US" sz="3200" dirty="0" err="1">
                <a:latin typeface="UTM Avo" panose="02040603050506020204" pitchFamily="18" charset="0"/>
              </a:rPr>
              <a:t>thích</a:t>
            </a:r>
            <a:r>
              <a:rPr lang="en-US" sz="3200" dirty="0">
                <a:latin typeface="UTM Avo" panose="02040603050506020204" pitchFamily="18" charset="0"/>
              </a:rPr>
              <a:t> </a:t>
            </a:r>
            <a:r>
              <a:rPr lang="en-US" sz="3200" dirty="0" err="1">
                <a:latin typeface="UTM Avo" panose="02040603050506020204" pitchFamily="18" charset="0"/>
              </a:rPr>
              <a:t>thú</a:t>
            </a:r>
            <a:r>
              <a:rPr lang="en-US" sz="3200" dirty="0">
                <a:latin typeface="UTM Avo" panose="02040603050506020204" pitchFamily="18" charset="0"/>
              </a:rPr>
              <a:t> </a:t>
            </a:r>
            <a:r>
              <a:rPr lang="en-US" sz="3200" dirty="0" err="1">
                <a:latin typeface="UTM Avo" panose="02040603050506020204" pitchFamily="18" charset="0"/>
              </a:rPr>
              <a:t>biết</a:t>
            </a:r>
            <a:r>
              <a:rPr lang="en-US" sz="3200" dirty="0">
                <a:latin typeface="UTM Avo" panose="02040603050506020204" pitchFamily="18" charset="0"/>
              </a:rPr>
              <a:t> bao </a:t>
            </a:r>
            <a:r>
              <a:rPr lang="en-US" sz="3200" dirty="0" err="1">
                <a:latin typeface="UTM Avo" panose="02040603050506020204" pitchFamily="18" charset="0"/>
              </a:rPr>
              <a:t>nhiêu</a:t>
            </a:r>
            <a:r>
              <a:rPr lang="en-US" sz="3200" dirty="0">
                <a:latin typeface="UTM Avo" panose="02040603050506020204" pitchFamily="18" charset="0"/>
              </a:rPr>
              <a:t>.</a:t>
            </a:r>
            <a:endParaRPr lang="en-US" sz="3600" dirty="0">
              <a:latin typeface="UTM Avo" panose="02040603050506020204"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07591" y="1592827"/>
            <a:ext cx="3621957" cy="49210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9975441" y="-206477"/>
            <a:ext cx="230505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650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9873E-1085-402D-9073-B393DF5BA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47" t="7057" r="-269" b="12297"/>
          <a:stretch/>
        </p:blipFill>
        <p:spPr>
          <a:xfrm>
            <a:off x="8292280" y="2674352"/>
            <a:ext cx="2775769" cy="2478366"/>
          </a:xfrm>
          <a:prstGeom prst="rect">
            <a:avLst/>
          </a:prstGeom>
        </p:spPr>
      </p:pic>
      <p:sp>
        <p:nvSpPr>
          <p:cNvPr id="4" name="Rectangle 3">
            <a:extLst>
              <a:ext uri="{FF2B5EF4-FFF2-40B4-BE49-F238E27FC236}">
                <a16:creationId xmlns:a16="http://schemas.microsoft.com/office/drawing/2014/main" id="{D7251F3E-C510-4465-9379-B40992502AF6}"/>
              </a:ext>
            </a:extLst>
          </p:cNvPr>
          <p:cNvSpPr/>
          <p:nvPr/>
        </p:nvSpPr>
        <p:spPr>
          <a:xfrm>
            <a:off x="442451" y="978934"/>
            <a:ext cx="9173497" cy="1107996"/>
          </a:xfrm>
          <a:prstGeom prst="rect">
            <a:avLst/>
          </a:prstGeom>
        </p:spPr>
        <p:txBody>
          <a:bodyPr wrap="square">
            <a:spAutoFit/>
          </a:bodyPr>
          <a:lstStyle/>
          <a:p>
            <a:pPr lvl="0" algn="ctr">
              <a:defRPr/>
            </a:pPr>
            <a:r>
              <a:rPr lang="en-US" sz="6600" b="1" kern="0" dirty="0">
                <a:solidFill>
                  <a:srgbClr val="FFC000"/>
                </a:solidFill>
                <a:effectLst>
                  <a:outerShdw blurRad="50800" dist="38100" dir="2700000" algn="tl" rotWithShape="0">
                    <a:prstClr val="black">
                      <a:alpha val="40000"/>
                    </a:prstClr>
                  </a:outerShdw>
                </a:effectLst>
                <a:latin typeface="UTM Bitsumishi Pro" panose="02040603050506020204" pitchFamily="18" charset="0"/>
                <a:cs typeface="Arial" charset="0"/>
              </a:rPr>
              <a:t>TIÊU CHÍ ĐÁNH GIÁ</a:t>
            </a:r>
            <a:endParaRPr lang="en-US" sz="6600" b="1" kern="0" dirty="0">
              <a:solidFill>
                <a:srgbClr val="FFC000"/>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6" name="Picture 5">
            <a:extLst>
              <a:ext uri="{FF2B5EF4-FFF2-40B4-BE49-F238E27FC236}">
                <a16:creationId xmlns:a16="http://schemas.microsoft.com/office/drawing/2014/main" id="{06DFAB99-6695-4A6A-A833-B8CB942311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2034048"/>
            <a:ext cx="962405" cy="943897"/>
          </a:xfrm>
          <a:prstGeom prst="rect">
            <a:avLst/>
          </a:prstGeom>
        </p:spPr>
      </p:pic>
      <p:sp>
        <p:nvSpPr>
          <p:cNvPr id="9" name="Rectangle 8">
            <a:extLst>
              <a:ext uri="{FF2B5EF4-FFF2-40B4-BE49-F238E27FC236}">
                <a16:creationId xmlns:a16="http://schemas.microsoft.com/office/drawing/2014/main" id="{239BF24C-2CEE-4EDC-AFFA-368F70FA548A}"/>
              </a:ext>
            </a:extLst>
          </p:cNvPr>
          <p:cNvSpPr/>
          <p:nvPr/>
        </p:nvSpPr>
        <p:spPr>
          <a:xfrm>
            <a:off x="1953507" y="2246810"/>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Viết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đoạn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văn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đúng</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yêu</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cầu</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1" name="Picture 10">
            <a:extLst>
              <a:ext uri="{FF2B5EF4-FFF2-40B4-BE49-F238E27FC236}">
                <a16:creationId xmlns:a16="http://schemas.microsoft.com/office/drawing/2014/main" id="{83289E79-4D8F-421B-96CF-78BC25901B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4100666"/>
            <a:ext cx="962405" cy="943897"/>
          </a:xfrm>
          <a:prstGeom prst="rect">
            <a:avLst/>
          </a:prstGeom>
        </p:spPr>
      </p:pic>
      <p:sp>
        <p:nvSpPr>
          <p:cNvPr id="12" name="Rectangle 11">
            <a:extLst>
              <a:ext uri="{FF2B5EF4-FFF2-40B4-BE49-F238E27FC236}">
                <a16:creationId xmlns:a16="http://schemas.microsoft.com/office/drawing/2014/main" id="{9604F802-05A3-4D93-956D-908461976E0C}"/>
              </a:ext>
            </a:extLst>
          </p:cNvPr>
          <p:cNvSpPr/>
          <p:nvPr/>
        </p:nvSpPr>
        <p:spPr>
          <a:xfrm>
            <a:off x="1953507" y="4313428"/>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Dùng</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từ</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đặt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câu</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phù</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hợp</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3" name="Picture 12">
            <a:extLst>
              <a:ext uri="{FF2B5EF4-FFF2-40B4-BE49-F238E27FC236}">
                <a16:creationId xmlns:a16="http://schemas.microsoft.com/office/drawing/2014/main" id="{00818746-CF0F-48C5-8786-271E5D8BA4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5138584"/>
            <a:ext cx="962405" cy="943897"/>
          </a:xfrm>
          <a:prstGeom prst="rect">
            <a:avLst/>
          </a:prstGeom>
        </p:spPr>
      </p:pic>
      <p:sp>
        <p:nvSpPr>
          <p:cNvPr id="14" name="Rectangle 13">
            <a:extLst>
              <a:ext uri="{FF2B5EF4-FFF2-40B4-BE49-F238E27FC236}">
                <a16:creationId xmlns:a16="http://schemas.microsoft.com/office/drawing/2014/main" id="{F5DBB712-B18A-43E7-815A-BF54342EE4C6}"/>
              </a:ext>
            </a:extLst>
          </p:cNvPr>
          <p:cNvSpPr/>
          <p:nvPr/>
        </p:nvSpPr>
        <p:spPr>
          <a:xfrm>
            <a:off x="1953507" y="5351346"/>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Diễn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đạt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mạch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lạc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sinh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động</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5" name="Picture 14">
            <a:extLst>
              <a:ext uri="{FF2B5EF4-FFF2-40B4-BE49-F238E27FC236}">
                <a16:creationId xmlns:a16="http://schemas.microsoft.com/office/drawing/2014/main" id="{AFC118FE-59D3-49B8-895B-DE5A187F41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3062748"/>
            <a:ext cx="962405" cy="943897"/>
          </a:xfrm>
          <a:prstGeom prst="rect">
            <a:avLst/>
          </a:prstGeom>
        </p:spPr>
      </p:pic>
      <p:sp>
        <p:nvSpPr>
          <p:cNvPr id="16" name="Rectangle 15">
            <a:extLst>
              <a:ext uri="{FF2B5EF4-FFF2-40B4-BE49-F238E27FC236}">
                <a16:creationId xmlns:a16="http://schemas.microsoft.com/office/drawing/2014/main" id="{7D06888E-D0F1-4F92-995B-65CEB407CEC7}"/>
              </a:ext>
            </a:extLst>
          </p:cNvPr>
          <p:cNvSpPr/>
          <p:nvPr/>
        </p:nvSpPr>
        <p:spPr>
          <a:xfrm>
            <a:off x="1953507" y="3275510"/>
            <a:ext cx="7419093" cy="523220"/>
          </a:xfrm>
          <a:prstGeom prst="rect">
            <a:avLst/>
          </a:prstGeom>
        </p:spPr>
        <p:txBody>
          <a:bodyPr wrap="square">
            <a:spAutoFit/>
          </a:bodyPr>
          <a:lstStyle/>
          <a:p>
            <a:r>
              <a:rPr lang="en-US" sz="2800" i="1" kern="0" dirty="0" err="1">
                <a:latin typeface="UTM Avo" panose="02040603050506020204" pitchFamily="18" charset="0"/>
                <a:cs typeface="Arial" charset="0"/>
              </a:rPr>
              <a:t>Nội</a:t>
            </a:r>
            <a:r>
              <a:rPr lang="en-US" sz="2800" i="1" kern="0" dirty="0">
                <a:latin typeface="UTM Avo" panose="02040603050506020204" pitchFamily="18" charset="0"/>
                <a:cs typeface="Arial" charset="0"/>
              </a:rPr>
              <a:t> dung logic, </a:t>
            </a:r>
            <a:r>
              <a:rPr lang="en-US" sz="2800" i="1" kern="0" dirty="0" err="1">
                <a:latin typeface="UTM Avo" panose="02040603050506020204" pitchFamily="18" charset="0"/>
                <a:cs typeface="Arial" charset="0"/>
              </a:rPr>
              <a:t>bố</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cục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hợp</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lý</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spTree>
    <p:extLst>
      <p:ext uri="{BB962C8B-B14F-4D97-AF65-F5344CB8AC3E}">
        <p14:creationId xmlns:p14="http://schemas.microsoft.com/office/powerpoint/2010/main" val="1623434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up)">
                                      <p:cBhvr>
                                        <p:cTn id="17" dur="500"/>
                                        <p:tgtEl>
                                          <p:spTgt spid="16"/>
                                        </p:tgtEl>
                                      </p:cBhvr>
                                    </p:animEffect>
                                  </p:childTnLst>
                                </p:cTn>
                              </p:par>
                              <p:par>
                                <p:cTn id="18" presetID="1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ppt_y</p:attrName>
                                        </p:attrNameLst>
                                      </p:cBhvr>
                                      <p:tavLst>
                                        <p:tav tm="0">
                                          <p:val>
                                            <p:strVal val="#ppt_y+#ppt_h*1.125000"/>
                                          </p:val>
                                        </p:tav>
                                        <p:tav tm="100000">
                                          <p:val>
                                            <p:strVal val="#ppt_y"/>
                                          </p:val>
                                        </p:tav>
                                      </p:tavLst>
                                    </p:anim>
                                    <p:animEffect transition="in" filter="wipe(up)">
                                      <p:cBhvr>
                                        <p:cTn id="21" dur="500"/>
                                        <p:tgtEl>
                                          <p:spTgt spid="15"/>
                                        </p:tgtEl>
                                      </p:cBhvr>
                                    </p:animEffect>
                                  </p:childTnLst>
                                </p:cTn>
                              </p:par>
                            </p:childTnLst>
                          </p:cTn>
                        </p:par>
                        <p:par>
                          <p:cTn id="22" fill="hold">
                            <p:stCondLst>
                              <p:cond delay="1000"/>
                            </p:stCondLst>
                            <p:childTnLst>
                              <p:par>
                                <p:cTn id="23" presetID="1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par>
                                <p:cTn id="27" presetID="1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up)">
                                      <p:cBhvr>
                                        <p:cTn id="30" dur="500"/>
                                        <p:tgtEl>
                                          <p:spTgt spid="11"/>
                                        </p:tgtEl>
                                      </p:cBhvr>
                                    </p:animEffect>
                                  </p:childTnLst>
                                </p:cTn>
                              </p:par>
                            </p:childTnLst>
                          </p:cTn>
                        </p:par>
                        <p:par>
                          <p:cTn id="31" fill="hold">
                            <p:stCondLst>
                              <p:cond delay="1500"/>
                            </p:stCondLst>
                            <p:childTnLst>
                              <p:par>
                                <p:cTn id="32" presetID="12" presetClass="entr" presetSubtype="4"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ppt_y</p:attrName>
                                        </p:attrNameLst>
                                      </p:cBhvr>
                                      <p:tavLst>
                                        <p:tav tm="0">
                                          <p:val>
                                            <p:strVal val="#ppt_y+#ppt_h*1.125000"/>
                                          </p:val>
                                        </p:tav>
                                        <p:tav tm="100000">
                                          <p:val>
                                            <p:strVal val="#ppt_y"/>
                                          </p:val>
                                        </p:tav>
                                      </p:tavLst>
                                    </p:anim>
                                    <p:animEffect transition="in" filter="wipe(up)">
                                      <p:cBhvr>
                                        <p:cTn id="35" dur="500"/>
                                        <p:tgtEl>
                                          <p:spTgt spid="14"/>
                                        </p:tgtEl>
                                      </p:cBhvr>
                                    </p:animEffect>
                                  </p:childTnLst>
                                </p:cTn>
                              </p:par>
                              <p:par>
                                <p:cTn id="36" presetID="1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p:tgtEl>
                                          <p:spTgt spid="13"/>
                                        </p:tgtEl>
                                        <p:attrNameLst>
                                          <p:attrName>ppt_y</p:attrName>
                                        </p:attrNameLst>
                                      </p:cBhvr>
                                      <p:tavLst>
                                        <p:tav tm="0">
                                          <p:val>
                                            <p:strVal val="#ppt_y+#ppt_h*1.125000"/>
                                          </p:val>
                                        </p:tav>
                                        <p:tav tm="100000">
                                          <p:val>
                                            <p:strVal val="#ppt_y"/>
                                          </p:val>
                                        </p:tav>
                                      </p:tavLst>
                                    </p:anim>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245009" y="511933"/>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4067186" y="3857645"/>
              <a:ext cx="4831613" cy="1634631"/>
              <a:chOff x="2918918" y="821673"/>
              <a:chExt cx="4668159" cy="1634631"/>
            </a:xfrm>
          </p:grpSpPr>
          <p:sp>
            <p:nvSpPr>
              <p:cNvPr id="66" name="矩形 8">
                <a:extLst>
                  <a:ext uri="{FF2B5EF4-FFF2-40B4-BE49-F238E27FC236}">
                    <a16:creationId xmlns:a16="http://schemas.microsoft.com/office/drawing/2014/main" id="{DA22254A-A799-40C9-B770-624458B1EC6E}"/>
                  </a:ext>
                </a:extLst>
              </p:cNvPr>
              <p:cNvSpPr/>
              <p:nvPr/>
            </p:nvSpPr>
            <p:spPr>
              <a:xfrm>
                <a:off x="2918918" y="821673"/>
                <a:ext cx="466815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Vận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dụng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52314" y="1371472"/>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F874DBE3-BB90-4394-BCE8-95073BB55439}"/>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4215961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0138" y="742960"/>
            <a:ext cx="7918262" cy="1323439"/>
          </a:xfrm>
          <a:prstGeom prst="rect">
            <a:avLst/>
          </a:prstGeom>
        </p:spPr>
        <p:txBody>
          <a:bodyPr wrap="square">
            <a:spAutoFit/>
          </a:bodyPr>
          <a:lstStyle/>
          <a:p>
            <a:pPr lvl="0" algn="ctr">
              <a:defRPr/>
            </a:pPr>
            <a:r>
              <a:rPr lang="en-US" sz="8000" b="1" kern="0" dirty="0">
                <a:solidFill>
                  <a:srgbClr val="F52F5E"/>
                </a:solidFill>
                <a:effectLst>
                  <a:outerShdw blurRad="50800" dist="38100" dir="2700000" algn="tl" rotWithShape="0">
                    <a:prstClr val="black">
                      <a:alpha val="40000"/>
                    </a:prstClr>
                  </a:outerShdw>
                </a:effectLst>
                <a:latin typeface="UTM Bitsumishi Pro" panose="02040603050506020204" pitchFamily="18" charset="0"/>
                <a:cs typeface="Arial" charset="0"/>
              </a:rPr>
              <a:t>GHI NHỚ</a:t>
            </a:r>
            <a:endParaRPr lang="en-US" sz="8000" b="1" kern="0" dirty="0">
              <a:solidFill>
                <a:srgbClr val="F52F5E"/>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0641"/>
          <a:stretch/>
        </p:blipFill>
        <p:spPr>
          <a:xfrm>
            <a:off x="334546" y="4000500"/>
            <a:ext cx="2622183" cy="2343150"/>
          </a:xfrm>
          <a:prstGeom prst="rect">
            <a:avLst/>
          </a:prstGeom>
        </p:spPr>
      </p:pic>
      <p:sp>
        <p:nvSpPr>
          <p:cNvPr id="4" name="Text Box 4">
            <a:extLst>
              <a:ext uri="{FF2B5EF4-FFF2-40B4-BE49-F238E27FC236}">
                <a16:creationId xmlns:a16="http://schemas.microsoft.com/office/drawing/2014/main" id="{6D6577FA-5635-442A-8AE3-52A7772C376C}"/>
              </a:ext>
            </a:extLst>
          </p:cNvPr>
          <p:cNvSpPr txBox="1">
            <a:spLocks noChangeArrowheads="1"/>
          </p:cNvSpPr>
          <p:nvPr/>
        </p:nvSpPr>
        <p:spPr bwMode="auto">
          <a:xfrm>
            <a:off x="2782421" y="1954552"/>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
        <p:nvSpPr>
          <p:cNvPr id="5" name="Rectangle: Rounded Corners 4">
            <a:extLst>
              <a:ext uri="{FF2B5EF4-FFF2-40B4-BE49-F238E27FC236}">
                <a16:creationId xmlns:a16="http://schemas.microsoft.com/office/drawing/2014/main" id="{DDA76D12-AF1A-481D-8056-77D9E468F4AE}"/>
              </a:ext>
            </a:extLst>
          </p:cNvPr>
          <p:cNvSpPr/>
          <p:nvPr/>
        </p:nvSpPr>
        <p:spPr>
          <a:xfrm>
            <a:off x="5162550" y="2590800"/>
            <a:ext cx="220980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C45ADBD-671E-43D3-8156-954235279B3F}"/>
              </a:ext>
            </a:extLst>
          </p:cNvPr>
          <p:cNvSpPr/>
          <p:nvPr/>
        </p:nvSpPr>
        <p:spPr>
          <a:xfrm>
            <a:off x="2819400" y="5524500"/>
            <a:ext cx="245745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7" presetClass="emph" presetSubtype="0" repeatCount="5000" fill="remove" grpId="0" nodeType="afterEffect">
                                  <p:stCondLst>
                                    <p:cond delay="0"/>
                                  </p:stCondLst>
                                  <p:childTnLst>
                                    <p:animClr clrSpc="rgb" dir="cw">
                                      <p:cBhvr override="childStyle">
                                        <p:cTn id="10" dur="250" autoRev="1" fill="remove"/>
                                        <p:tgtEl>
                                          <p:spTgt spid="5"/>
                                        </p:tgtEl>
                                        <p:attrNameLst>
                                          <p:attrName>style.color</p:attrName>
                                        </p:attrNameLst>
                                      </p:cBhvr>
                                      <p:to>
                                        <a:schemeClr val="bg1"/>
                                      </p:to>
                                    </p:animClr>
                                    <p:animClr clrSpc="rgb" dir="cw">
                                      <p:cBhvr>
                                        <p:cTn id="11" dur="250" autoRev="1" fill="remove"/>
                                        <p:tgtEl>
                                          <p:spTgt spid="5"/>
                                        </p:tgtEl>
                                        <p:attrNameLst>
                                          <p:attrName>fillcolor</p:attrName>
                                        </p:attrNameLst>
                                      </p:cBhvr>
                                      <p:to>
                                        <a:schemeClr val="bg1"/>
                                      </p:to>
                                    </p:animClr>
                                    <p:set>
                                      <p:cBhvr>
                                        <p:cTn id="12" dur="250" autoRev="1" fill="remove"/>
                                        <p:tgtEl>
                                          <p:spTgt spid="5"/>
                                        </p:tgtEl>
                                        <p:attrNameLst>
                                          <p:attrName>fill.type</p:attrName>
                                        </p:attrNameLst>
                                      </p:cBhvr>
                                      <p:to>
                                        <p:strVal val="solid"/>
                                      </p:to>
                                    </p:set>
                                    <p:set>
                                      <p:cBhvr>
                                        <p:cTn id="13" dur="250" autoRev="1" fill="remove"/>
                                        <p:tgtEl>
                                          <p:spTgt spid="5"/>
                                        </p:tgtEl>
                                        <p:attrNameLst>
                                          <p:attrName>fill.on</p:attrName>
                                        </p:attrNameLst>
                                      </p:cBhvr>
                                      <p:to>
                                        <p:strVal val="true"/>
                                      </p:to>
                                    </p:set>
                                  </p:childTnLst>
                                </p:cTn>
                              </p:par>
                              <p:par>
                                <p:cTn id="14" presetID="27" presetClass="emph" presetSubtype="0" repeatCount="5000" fill="remove" grpId="0" nodeType="withEffect">
                                  <p:stCondLst>
                                    <p:cond delay="0"/>
                                  </p:stCondLst>
                                  <p:childTnLst>
                                    <p:animClr clrSpc="rgb" dir="cw">
                                      <p:cBhvr override="childStyle">
                                        <p:cTn id="15" dur="250" autoRev="1" fill="remove"/>
                                        <p:tgtEl>
                                          <p:spTgt spid="6"/>
                                        </p:tgtEl>
                                        <p:attrNameLst>
                                          <p:attrName>style.color</p:attrName>
                                        </p:attrNameLst>
                                      </p:cBhvr>
                                      <p:to>
                                        <a:schemeClr val="bg1"/>
                                      </p:to>
                                    </p:animClr>
                                    <p:animClr clrSpc="rgb" dir="cw">
                                      <p:cBhvr>
                                        <p:cTn id="16" dur="250" autoRev="1" fill="remove"/>
                                        <p:tgtEl>
                                          <p:spTgt spid="6"/>
                                        </p:tgtEl>
                                        <p:attrNameLst>
                                          <p:attrName>fillcolor</p:attrName>
                                        </p:attrNameLst>
                                      </p:cBhvr>
                                      <p:to>
                                        <a:schemeClr val="bg1"/>
                                      </p:to>
                                    </p:animClr>
                                    <p:set>
                                      <p:cBhvr>
                                        <p:cTn id="17" dur="250" autoRev="1" fill="remove"/>
                                        <p:tgtEl>
                                          <p:spTgt spid="6"/>
                                        </p:tgtEl>
                                        <p:attrNameLst>
                                          <p:attrName>fill.type</p:attrName>
                                        </p:attrNameLst>
                                      </p:cBhvr>
                                      <p:to>
                                        <p:strVal val="solid"/>
                                      </p:to>
                                    </p:set>
                                    <p:set>
                                      <p:cBhvr>
                                        <p:cTn id="18" dur="250" autoRev="1" fill="remove"/>
                                        <p:tgtEl>
                                          <p:spTgt spid="6"/>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grpId="1" nodeType="clickEffect">
                                  <p:stCondLst>
                                    <p:cond delay="0"/>
                                  </p:stCondLst>
                                  <p:childTnLst>
                                    <p:animEffect transition="out" filter="fade">
                                      <p:cBhvr>
                                        <p:cTn id="22" dur="500"/>
                                        <p:tgtEl>
                                          <p:spTgt spid="5"/>
                                        </p:tgtEl>
                                      </p:cBhvr>
                                    </p:animEffect>
                                    <p:anim calcmode="lin" valueType="num">
                                      <p:cBhvr>
                                        <p:cTn id="23" dur="500"/>
                                        <p:tgtEl>
                                          <p:spTgt spid="5"/>
                                        </p:tgtEl>
                                        <p:attrNameLst>
                                          <p:attrName>ppt_x</p:attrName>
                                        </p:attrNameLst>
                                      </p:cBhvr>
                                      <p:tavLst>
                                        <p:tav tm="0">
                                          <p:val>
                                            <p:strVal val="ppt_x"/>
                                          </p:val>
                                        </p:tav>
                                        <p:tav tm="100000">
                                          <p:val>
                                            <p:strVal val="ppt_x"/>
                                          </p:val>
                                        </p:tav>
                                      </p:tavLst>
                                    </p:anim>
                                    <p:anim calcmode="lin" valueType="num">
                                      <p:cBhvr>
                                        <p:cTn id="24" dur="50" decel="100000"/>
                                        <p:tgtEl>
                                          <p:spTgt spid="5"/>
                                        </p:tgtEl>
                                        <p:attrNameLst>
                                          <p:attrName>ppt_y</p:attrName>
                                        </p:attrNameLst>
                                      </p:cBhvr>
                                      <p:tavLst>
                                        <p:tav tm="0">
                                          <p:val>
                                            <p:strVal val="ppt_y"/>
                                          </p:val>
                                        </p:tav>
                                        <p:tav tm="100000">
                                          <p:val>
                                            <p:strVal val="ppt_y-.03"/>
                                          </p:val>
                                        </p:tav>
                                      </p:tavLst>
                                    </p:anim>
                                    <p:anim calcmode="lin" valueType="num">
                                      <p:cBhvr>
                                        <p:cTn id="25" dur="450" accel="100000">
                                          <p:stCondLst>
                                            <p:cond delay="50"/>
                                          </p:stCondLst>
                                        </p:cTn>
                                        <p:tgtEl>
                                          <p:spTgt spid="5"/>
                                        </p:tgtEl>
                                        <p:attrNameLst>
                                          <p:attrName>ppt_y</p:attrName>
                                        </p:attrNameLst>
                                      </p:cBhvr>
                                      <p:tavLst>
                                        <p:tav tm="0">
                                          <p:val>
                                            <p:strVal val="ppt_y"/>
                                          </p:val>
                                        </p:tav>
                                        <p:tav tm="100000">
                                          <p:val>
                                            <p:strVal val="ppt_y+1"/>
                                          </p:val>
                                        </p:tav>
                                      </p:tavLst>
                                    </p:anim>
                                    <p:set>
                                      <p:cBhvr>
                                        <p:cTn id="2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xit" presetSubtype="0" fill="hold" grpId="1" nodeType="clickEffect">
                                  <p:stCondLst>
                                    <p:cond delay="0"/>
                                  </p:stCondLst>
                                  <p:childTnLst>
                                    <p:animEffect transition="out" filter="fade">
                                      <p:cBhvr>
                                        <p:cTn id="30" dur="500"/>
                                        <p:tgtEl>
                                          <p:spTgt spid="6"/>
                                        </p:tgtEl>
                                      </p:cBhvr>
                                    </p:animEffect>
                                    <p:anim calcmode="lin" valueType="num">
                                      <p:cBhvr>
                                        <p:cTn id="31" dur="500"/>
                                        <p:tgtEl>
                                          <p:spTgt spid="6"/>
                                        </p:tgtEl>
                                        <p:attrNameLst>
                                          <p:attrName>ppt_x</p:attrName>
                                        </p:attrNameLst>
                                      </p:cBhvr>
                                      <p:tavLst>
                                        <p:tav tm="0">
                                          <p:val>
                                            <p:strVal val="ppt_x"/>
                                          </p:val>
                                        </p:tav>
                                        <p:tav tm="100000">
                                          <p:val>
                                            <p:strVal val="ppt_x"/>
                                          </p:val>
                                        </p:tav>
                                      </p:tavLst>
                                    </p:anim>
                                    <p:anim calcmode="lin" valueType="num">
                                      <p:cBhvr>
                                        <p:cTn id="32" dur="50" decel="100000"/>
                                        <p:tgtEl>
                                          <p:spTgt spid="6"/>
                                        </p:tgtEl>
                                        <p:attrNameLst>
                                          <p:attrName>ppt_y</p:attrName>
                                        </p:attrNameLst>
                                      </p:cBhvr>
                                      <p:tavLst>
                                        <p:tav tm="0">
                                          <p:val>
                                            <p:strVal val="ppt_y"/>
                                          </p:val>
                                        </p:tav>
                                        <p:tav tm="100000">
                                          <p:val>
                                            <p:strVal val="ppt_y-.03"/>
                                          </p:val>
                                        </p:tav>
                                      </p:tavLst>
                                    </p:anim>
                                    <p:anim calcmode="lin" valueType="num">
                                      <p:cBhvr>
                                        <p:cTn id="33" dur="450" accel="100000">
                                          <p:stCondLst>
                                            <p:cond delay="50"/>
                                          </p:stCondLst>
                                        </p:cTn>
                                        <p:tgtEl>
                                          <p:spTgt spid="6"/>
                                        </p:tgtEl>
                                        <p:attrNameLst>
                                          <p:attrName>ppt_y</p:attrName>
                                        </p:attrNameLst>
                                      </p:cBhvr>
                                      <p:tavLst>
                                        <p:tav tm="0">
                                          <p:val>
                                            <p:strVal val="ppt_y"/>
                                          </p:val>
                                        </p:tav>
                                        <p:tav tm="100000">
                                          <p:val>
                                            <p:strVal val="ppt_y+1"/>
                                          </p:val>
                                        </p:tav>
                                      </p:tavLst>
                                    </p:anim>
                                    <p:set>
                                      <p:cBhvr>
                                        <p:cTn id="3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3"/>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5"/>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5"/>
            <a:stretch>
              <a:fillRect/>
            </a:stretch>
          </p:blipFill>
          <p:spPr>
            <a:xfrm flipH="1" flipV="1">
              <a:off x="-11" y="12"/>
              <a:ext cx="6839" cy="4626"/>
            </a:xfrm>
            <a:prstGeom prst="rect">
              <a:avLst/>
            </a:prstGeom>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557" y="-160965"/>
            <a:ext cx="6249790" cy="5694355"/>
          </a:xfrm>
          <a:prstGeom prst="rect">
            <a:avLst/>
          </a:prstGeom>
        </p:spPr>
      </p:pic>
      <p:sp>
        <p:nvSpPr>
          <p:cNvPr id="21" name="Rectangle 20"/>
          <p:cNvSpPr/>
          <p:nvPr/>
        </p:nvSpPr>
        <p:spPr>
          <a:xfrm>
            <a:off x="3106086" y="1246095"/>
            <a:ext cx="2234907" cy="923330"/>
          </a:xfrm>
          <a:prstGeom prst="rect">
            <a:avLst/>
          </a:prstGeom>
          <a:noFill/>
        </p:spPr>
        <p:txBody>
          <a:bodyPr wrap="none" lIns="91440" tIns="45720" rIns="91440" bIns="45720">
            <a:spAutoFit/>
          </a:bodyPr>
          <a:lstStyle/>
          <a:p>
            <a:pPr algn="ct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Dặn</a:t>
            </a:r>
            <a:r>
              <a:rPr lang="en-US" sz="5400" b="1" cap="none" spc="0" dirty="0">
                <a:ln w="10160">
                  <a:noFill/>
                  <a:prstDash val="solid"/>
                </a:ln>
                <a:solidFill>
                  <a:srgbClr val="00B050"/>
                </a:solidFill>
                <a:effectLst>
                  <a:outerShdw blurRad="38100" dist="22860" dir="5400000" algn="tl" rotWithShape="0">
                    <a:srgbClr val="000000">
                      <a:alpha val="30000"/>
                    </a:srgbClr>
                  </a:outerShdw>
                </a:effectLst>
              </a:rPr>
              <a:t> </a:t>
            </a: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dò</a:t>
            </a:r>
            <a:endParaRPr lang="en-US" sz="5400" b="1" cap="none" spc="0" dirty="0">
              <a:ln w="10160">
                <a:noFill/>
                <a:prstDash val="solid"/>
              </a:ln>
              <a:solidFill>
                <a:srgbClr val="00B050"/>
              </a:solidFill>
              <a:effectLst>
                <a:outerShdw blurRad="38100" dist="22860" dir="5400000" algn="tl" rotWithShape="0">
                  <a:srgbClr val="000000">
                    <a:alpha val="30000"/>
                  </a:srgbClr>
                </a:outerShdw>
              </a:effectLst>
            </a:endParaRPr>
          </a:p>
        </p:txBody>
      </p:sp>
      <p:sp>
        <p:nvSpPr>
          <p:cNvPr id="25" name="Rectangle 24"/>
          <p:cNvSpPr/>
          <p:nvPr/>
        </p:nvSpPr>
        <p:spPr>
          <a:xfrm>
            <a:off x="1609134" y="2574013"/>
            <a:ext cx="5269392" cy="646331"/>
          </a:xfrm>
          <a:prstGeom prst="rect">
            <a:avLst/>
          </a:prstGeom>
          <a:noFill/>
        </p:spPr>
        <p:txBody>
          <a:bodyPr wrap="none" lIns="91440" tIns="45720" rIns="91440" bIns="45720">
            <a:spAutoFit/>
          </a:bodyPr>
          <a:lstStyle/>
          <a:p>
            <a:pPr algn="ctr"/>
            <a:r>
              <a:rPr lang="en-US" sz="3600" cap="none" spc="0" dirty="0" err="1">
                <a:ln w="10160">
                  <a:solidFill>
                    <a:schemeClr val="accent5"/>
                  </a:solidFill>
                  <a:prstDash val="solid"/>
                </a:ln>
                <a:solidFill>
                  <a:srgbClr val="45BEE9"/>
                </a:solidFill>
                <a:latin typeface="UTM Avo" panose="02040603050506020204" pitchFamily="18" charset="0"/>
              </a:rPr>
              <a:t>Chuẩn</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bị</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bài</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tiếp</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theo</a:t>
            </a:r>
            <a:endParaRPr lang="en-US" sz="3600" cap="none" spc="0" dirty="0">
              <a:ln w="10160">
                <a:solidFill>
                  <a:schemeClr val="accent5"/>
                </a:solidFill>
                <a:prstDash val="solid"/>
              </a:ln>
              <a:solidFill>
                <a:srgbClr val="45BEE9"/>
              </a:solidFill>
              <a:latin typeface="UTM Avo" panose="0204060305050602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trips(down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3"/>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5"/>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5"/>
            <a:stretch>
              <a:fillRect/>
            </a:stretch>
          </p:blipFill>
          <p:spPr>
            <a:xfrm flipH="1" flipV="1">
              <a:off x="-11" y="12"/>
              <a:ext cx="6839" cy="4626"/>
            </a:xfrm>
            <a:prstGeom prst="rect">
              <a:avLst/>
            </a:prstGeom>
          </p:spPr>
        </p:pic>
      </p:grpSp>
      <p:sp>
        <p:nvSpPr>
          <p:cNvPr id="12" name="TextBox 8"/>
          <p:cNvSpPr txBox="1"/>
          <p:nvPr/>
        </p:nvSpPr>
        <p:spPr>
          <a:xfrm>
            <a:off x="4607838" y="12005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CHÀO</a:t>
            </a:r>
          </a:p>
        </p:txBody>
      </p:sp>
      <p:sp>
        <p:nvSpPr>
          <p:cNvPr id="13" name="TextBox 12"/>
          <p:cNvSpPr txBox="1"/>
          <p:nvPr/>
        </p:nvSpPr>
        <p:spPr>
          <a:xfrm>
            <a:off x="3647312" y="41088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BIỆT</a:t>
            </a:r>
          </a:p>
        </p:txBody>
      </p:sp>
      <p:sp>
        <p:nvSpPr>
          <p:cNvPr id="14" name="TextBox 8"/>
          <p:cNvSpPr txBox="1"/>
          <p:nvPr/>
        </p:nvSpPr>
        <p:spPr>
          <a:xfrm>
            <a:off x="2092692" y="262780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TẠM</a:t>
            </a:r>
          </a:p>
        </p:txBody>
      </p:sp>
    </p:spTree>
    <p:extLst>
      <p:ext uri="{BB962C8B-B14F-4D97-AF65-F5344CB8AC3E}">
        <p14:creationId xmlns:p14="http://schemas.microsoft.com/office/powerpoint/2010/main" val="14727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trips(downLeft)">
                                      <p:cBhvr>
                                        <p:cTn id="15" dur="500"/>
                                        <p:tgtEl>
                                          <p:spTgt spid="33"/>
                                        </p:tgtEl>
                                      </p:cBhvr>
                                    </p:animEffect>
                                  </p:childTnLst>
                                </p:cTn>
                              </p:par>
                            </p:childTnLst>
                          </p:cTn>
                        </p:par>
                        <p:par>
                          <p:cTn id="16" fill="hold">
                            <p:stCondLst>
                              <p:cond delay="1500"/>
                            </p:stCondLst>
                            <p:childTnLst>
                              <p:par>
                                <p:cTn id="17" presetID="2" presetClass="entr" presetSubtype="3"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2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6811" y="2947144"/>
            <a:ext cx="8762219" cy="1569660"/>
          </a:xfrm>
          <a:prstGeom prst="rect">
            <a:avLst/>
          </a:prstGeom>
        </p:spPr>
        <p:txBody>
          <a:bodyPr wrap="square">
            <a:spAutoFit/>
          </a:bodyPr>
          <a:lstStyle/>
          <a:p>
            <a:pPr algn="ctr"/>
            <a:r>
              <a:rPr lang="en-US" sz="3200" b="1" dirty="0" err="1">
                <a:solidFill>
                  <a:schemeClr val="tx2">
                    <a:lumMod val="75000"/>
                  </a:schemeClr>
                </a:solidFill>
                <a:latin typeface="UTM Avo" panose="02040603050506020204" pitchFamily="18" charset="0"/>
                <a:cs typeface="Arial" panose="020B0604020202020204" pitchFamily="34" charset="0"/>
              </a:rPr>
              <a:t>Hoa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gì</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giữa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độ</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tháng</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ba</a:t>
            </a:r>
            <a:endParaRPr lang="en-US" sz="3200" b="1" dirty="0">
              <a:solidFill>
                <a:schemeClr val="tx2">
                  <a:lumMod val="75000"/>
                </a:schemeClr>
              </a:solidFill>
              <a:latin typeface="UTM Avo" panose="02040603050506020204" pitchFamily="18" charset="0"/>
              <a:cs typeface="Arial" panose="020B0604020202020204" pitchFamily="34" charset="0"/>
            </a:endParaRPr>
          </a:p>
          <a:p>
            <a:pPr algn="ct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Giữa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trời</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đỏ</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chói</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như</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là</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cháy</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lên</a:t>
            </a:r>
            <a:r>
              <a:rPr lang="en-US" sz="3200" b="1" dirty="0">
                <a:solidFill>
                  <a:schemeClr val="tx2">
                    <a:lumMod val="75000"/>
                  </a:schemeClr>
                </a:solidFill>
                <a:latin typeface="UTM Avo" panose="02040603050506020204" pitchFamily="18" charset="0"/>
                <a:cs typeface="Arial" panose="020B0604020202020204" pitchFamily="34" charset="0"/>
              </a:rPr>
              <a:t>?</a:t>
            </a:r>
          </a:p>
          <a:p>
            <a:pPr algn="ct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Là</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hoa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gì</a:t>
            </a:r>
            <a:r>
              <a:rPr lang="en-US" sz="3200" b="1" dirty="0">
                <a:solidFill>
                  <a:schemeClr val="tx2">
                    <a:lumMod val="75000"/>
                  </a:schemeClr>
                </a:solidFill>
                <a:latin typeface="UTM Avo" panose="02040603050506020204" pitchFamily="18" charset="0"/>
                <a:cs typeface="Arial" panose="020B0604020202020204" pitchFamily="34"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26" y="3569271"/>
            <a:ext cx="1371217" cy="2596647"/>
          </a:xfrm>
          <a:prstGeom prst="rect">
            <a:avLst/>
          </a:prstGeom>
        </p:spPr>
      </p:pic>
      <p:sp>
        <p:nvSpPr>
          <p:cNvPr id="2" name="AutoShape 2" descr="Hình ảnh quả cà chua tươi ngon -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5849257" y="-5491"/>
            <a:ext cx="6342742" cy="63427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59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4" presetClass="exit" presetSubtype="10" fill="hold" nodeType="withEffect">
                                  <p:stCondLst>
                                    <p:cond delay="0"/>
                                  </p:stCondLst>
                                  <p:childTnLst>
                                    <p:animEffect transition="out" filter="randombar(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940584" y="3857645"/>
              <a:ext cx="5084803" cy="1634631"/>
              <a:chOff x="2796601" y="821673"/>
              <a:chExt cx="4912784" cy="1634631"/>
            </a:xfrm>
          </p:grpSpPr>
          <p:sp>
            <p:nvSpPr>
              <p:cNvPr id="66" name="矩形 8">
                <a:extLst>
                  <a:ext uri="{FF2B5EF4-FFF2-40B4-BE49-F238E27FC236}">
                    <a16:creationId xmlns:a16="http://schemas.microsoft.com/office/drawing/2014/main" id="{DA22254A-A799-40C9-B770-624458B1EC6E}"/>
                  </a:ext>
                </a:extLst>
              </p:cNvPr>
              <p:cNvSpPr/>
              <p:nvPr/>
            </p:nvSpPr>
            <p:spPr>
              <a:xfrm>
                <a:off x="2796601" y="821673"/>
                <a:ext cx="4912784"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Khám</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phá</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52313" y="1403877"/>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C2F4652E-7B50-40C9-8E5D-5AF4FEB5C2E2}"/>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2213092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6"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pic>
        <p:nvPicPr>
          <p:cNvPr id="33" name="图片 44" descr="组 8"/>
          <p:cNvPicPr>
            <a:picLocks noChangeAspect="1"/>
          </p:cNvPicPr>
          <p:nvPr/>
        </p:nvPicPr>
        <p:blipFill>
          <a:blip r:embed="rId3"/>
          <a:srcRect t="23213" r="16712"/>
          <a:stretch>
            <a:fillRect/>
          </a:stretch>
        </p:blipFill>
        <p:spPr>
          <a:xfrm>
            <a:off x="3742108" y="2883615"/>
            <a:ext cx="5253355" cy="5266055"/>
          </a:xfrm>
          <a:prstGeom prst="rect">
            <a:avLst/>
          </a:prstGeom>
        </p:spPr>
      </p:pic>
      <p:grpSp>
        <p:nvGrpSpPr>
          <p:cNvPr id="12" name="组合 53"/>
          <p:cNvGrpSpPr/>
          <p:nvPr/>
        </p:nvGrpSpPr>
        <p:grpSpPr>
          <a:xfrm>
            <a:off x="-376018" y="-241410"/>
            <a:ext cx="12390120" cy="3055620"/>
            <a:chOff x="-167" y="0"/>
            <a:chExt cx="19512" cy="4812"/>
          </a:xfrm>
        </p:grpSpPr>
        <p:pic>
          <p:nvPicPr>
            <p:cNvPr id="13" name="图片 42" descr="组 6"/>
            <p:cNvPicPr>
              <a:picLocks noChangeAspect="1"/>
            </p:cNvPicPr>
            <p:nvPr/>
          </p:nvPicPr>
          <p:blipFill>
            <a:blip r:embed="rId4"/>
            <a:stretch>
              <a:fillRect/>
            </a:stretch>
          </p:blipFill>
          <p:spPr>
            <a:xfrm flipH="1">
              <a:off x="11059" y="0"/>
              <a:ext cx="8286" cy="4812"/>
            </a:xfrm>
            <a:prstGeom prst="rect">
              <a:avLst/>
            </a:prstGeom>
          </p:spPr>
        </p:pic>
        <p:pic>
          <p:nvPicPr>
            <p:cNvPr id="14" name="图片 40" descr="组 6"/>
            <p:cNvPicPr>
              <a:picLocks noChangeAspect="1"/>
            </p:cNvPicPr>
            <p:nvPr/>
          </p:nvPicPr>
          <p:blipFill>
            <a:blip r:embed="rId4"/>
            <a:stretch>
              <a:fillRect/>
            </a:stretch>
          </p:blipFill>
          <p:spPr>
            <a:xfrm>
              <a:off x="-167" y="0"/>
              <a:ext cx="8286" cy="4812"/>
            </a:xfrm>
            <a:prstGeom prst="rect">
              <a:avLst/>
            </a:prstGeom>
          </p:spPr>
        </p:pic>
      </p:grpSp>
      <p:sp>
        <p:nvSpPr>
          <p:cNvPr id="22" name="Rounded Rectangle 21"/>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3" name="Rectangle 22"/>
          <p:cNvSpPr/>
          <p:nvPr/>
        </p:nvSpPr>
        <p:spPr>
          <a:xfrm>
            <a:off x="290734" y="1035550"/>
            <a:ext cx="11583215" cy="2769989"/>
          </a:xfrm>
          <a:prstGeom prst="rect">
            <a:avLst/>
          </a:prstGeom>
          <a:noFill/>
        </p:spPr>
        <p:txBody>
          <a:bodyPr wrap="square" lIns="91440" tIns="45720" rIns="91440" bIns="45720">
            <a:spAutoFit/>
          </a:bodyPr>
          <a:lstStyle/>
          <a:p>
            <a:pPr algn="ct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Tập</a:t>
            </a:r>
            <a:r>
              <a:rPr lang="en-US" sz="5400" b="1" dirty="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làm</a:t>
            </a:r>
            <a:r>
              <a:rPr lang="en-US" sz="5400" b="1" dirty="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văn</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ĐOẠN VĂN TRONG</a:t>
            </a:r>
          </a:p>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BÀI VĂN </a:t>
            </a:r>
            <a:r>
              <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MIÊU TẢ </a:t>
            </a: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CÂY CỐI</a:t>
            </a:r>
            <a:endPar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p:txBody>
      </p:sp>
      <p:sp>
        <p:nvSpPr>
          <p:cNvPr id="11" name="Rectangle 10">
            <a:extLst>
              <a:ext uri="{FF2B5EF4-FFF2-40B4-BE49-F238E27FC236}">
                <a16:creationId xmlns:a16="http://schemas.microsoft.com/office/drawing/2014/main" id="{CAE9E64F-61A4-4293-AACC-5CACB6933569}"/>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by="(-#ppt_w*2)" calcmode="lin" valueType="num">
                                      <p:cBhvr rctx="PPT">
                                        <p:cTn id="19" dur="250" autoRev="1" fill="hold">
                                          <p:stCondLst>
                                            <p:cond delay="0"/>
                                          </p:stCondLst>
                                        </p:cTn>
                                        <p:tgtEl>
                                          <p:spTgt spid="23"/>
                                        </p:tgtEl>
                                        <p:attrNameLst>
                                          <p:attrName>ppt_w</p:attrName>
                                        </p:attrNameLst>
                                      </p:cBhvr>
                                    </p:anim>
                                    <p:anim by="(#ppt_w*0.50)" calcmode="lin" valueType="num">
                                      <p:cBhvr>
                                        <p:cTn id="20" dur="250" decel="50000" autoRev="1" fill="hold">
                                          <p:stCondLst>
                                            <p:cond delay="0"/>
                                          </p:stCondLst>
                                        </p:cTn>
                                        <p:tgtEl>
                                          <p:spTgt spid="23"/>
                                        </p:tgtEl>
                                        <p:attrNameLst>
                                          <p:attrName>ppt_x</p:attrName>
                                        </p:attrNameLst>
                                      </p:cBhvr>
                                    </p:anim>
                                    <p:anim from="(-#ppt_h/2)" to="(#ppt_y)" calcmode="lin" valueType="num">
                                      <p:cBhvr>
                                        <p:cTn id="21" dur="500" fill="hold">
                                          <p:stCondLst>
                                            <p:cond delay="0"/>
                                          </p:stCondLst>
                                        </p:cTn>
                                        <p:tgtEl>
                                          <p:spTgt spid="23"/>
                                        </p:tgtEl>
                                        <p:attrNameLst>
                                          <p:attrName>ppt_y</p:attrName>
                                        </p:attrNameLst>
                                      </p:cBhvr>
                                    </p:anim>
                                    <p:animRot by="21600000">
                                      <p:cBhvr>
                                        <p:cTn id="22" dur="500" fill="hold">
                                          <p:stCondLst>
                                            <p:cond delay="0"/>
                                          </p:stCondLst>
                                        </p:cTn>
                                        <p:tgtEl>
                                          <p:spTgt spid="23"/>
                                        </p:tgtEl>
                                        <p:attrNameLst>
                                          <p:attrName>r</p:attrName>
                                        </p:attrNameLst>
                                      </p:cBhvr>
                                    </p:animRot>
                                  </p:childTnLst>
                                </p:cTn>
                              </p:par>
                            </p:childTnLst>
                          </p:cTn>
                        </p:par>
                        <p:par>
                          <p:cTn id="23" fill="hold">
                            <p:stCondLst>
                              <p:cond delay="4400"/>
                            </p:stCondLst>
                            <p:childTnLst>
                              <p:par>
                                <p:cTn id="24" presetID="16" presetClass="entr" presetSubtype="2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5838" y="1543060"/>
            <a:ext cx="4999062" cy="4093428"/>
          </a:xfrm>
          <a:prstGeom prst="rect">
            <a:avLst/>
          </a:prstGeom>
        </p:spPr>
        <p:txBody>
          <a:bodyPr wrap="square">
            <a:spAutoFit/>
          </a:bodyPr>
          <a:lstStyle/>
          <a:p>
            <a:pPr lvl="0" algn="ctr">
              <a:defRPr/>
            </a:pPr>
            <a:r>
              <a:rPr lang="en-US" sz="13000" b="1" kern="0" dirty="0">
                <a:solidFill>
                  <a:schemeClr val="tx2">
                    <a:lumMod val="75000"/>
                  </a:schemeClr>
                </a:solidFill>
                <a:effectLst>
                  <a:outerShdw blurRad="50800" dist="38100" dir="2700000" algn="tl" rotWithShape="0">
                    <a:prstClr val="black">
                      <a:alpha val="40000"/>
                    </a:prstClr>
                  </a:outerShdw>
                </a:effectLst>
                <a:latin typeface="UTM Bitsumishi Pro" panose="02040603050506020204" pitchFamily="18" charset="0"/>
                <a:cs typeface="Arial" charset="0"/>
              </a:rPr>
              <a:t>NHẬN XÉT</a:t>
            </a:r>
            <a:endParaRPr lang="en-US" sz="13000" b="1" kern="0" dirty="0">
              <a:solidFill>
                <a:schemeClr val="tx2">
                  <a:lumMod val="75000"/>
                </a:schemeClr>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128195"/>
            <a:ext cx="6199119" cy="5053166"/>
          </a:xfrm>
          <a:prstGeom prst="rect">
            <a:avLst/>
          </a:prstGeom>
        </p:spPr>
      </p:pic>
    </p:spTree>
    <p:extLst>
      <p:ext uri="{BB962C8B-B14F-4D97-AF65-F5344CB8AC3E}">
        <p14:creationId xmlns:p14="http://schemas.microsoft.com/office/powerpoint/2010/main" val="29380653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7995C-A29A-4F3B-9681-487B9D40E4A6}"/>
              </a:ext>
            </a:extLst>
          </p:cNvPr>
          <p:cNvSpPr txBox="1"/>
          <p:nvPr/>
        </p:nvSpPr>
        <p:spPr>
          <a:xfrm>
            <a:off x="784748" y="849595"/>
            <a:ext cx="10542894"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en-US" sz="2500" b="1" i="1" kern="0" dirty="0" err="1">
                <a:solidFill>
                  <a:schemeClr val="tx2">
                    <a:lumMod val="75000"/>
                  </a:schemeClr>
                </a:solidFill>
                <a:latin typeface="UTM Avo" panose="02040603050506020204" pitchFamily="18" charset="0"/>
                <a:cs typeface="Times New Roman" pitchFamily="18" charset="0"/>
              </a:rPr>
              <a:t>Đọc</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lại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bài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Cây</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gạo</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của</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nhà</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văn</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Vũ</a:t>
            </a:r>
            <a:r>
              <a:rPr lang="en-US" sz="2500" b="1" i="1" kern="0" dirty="0">
                <a:solidFill>
                  <a:schemeClr val="tx2">
                    <a:lumMod val="75000"/>
                  </a:schemeClr>
                </a:solidFill>
                <a:latin typeface="UTM Avo" panose="02040603050506020204" pitchFamily="18" charset="0"/>
                <a:cs typeface="Times New Roman" pitchFamily="18" charset="0"/>
              </a:rPr>
              <a:t> Tú Nam (SGK tr.32)</a:t>
            </a:r>
          </a:p>
        </p:txBody>
      </p:sp>
      <p:sp>
        <p:nvSpPr>
          <p:cNvPr id="9" name="Rounded Rectangle 21">
            <a:extLst>
              <a:ext uri="{FF2B5EF4-FFF2-40B4-BE49-F238E27FC236}">
                <a16:creationId xmlns:a16="http://schemas.microsoft.com/office/drawing/2014/main" id="{BE0BD0FA-C95E-4FB5-B767-9AE28C35350B}"/>
              </a:ext>
            </a:extLst>
          </p:cNvPr>
          <p:cNvSpPr/>
          <p:nvPr/>
        </p:nvSpPr>
        <p:spPr>
          <a:xfrm>
            <a:off x="596348" y="1830456"/>
            <a:ext cx="10906539" cy="1391479"/>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a16="http://schemas.microsoft.com/office/drawing/2014/main"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2" name="Rounded Rectangle 21">
            <a:extLst>
              <a:ext uri="{FF2B5EF4-FFF2-40B4-BE49-F238E27FC236}">
                <a16:creationId xmlns:a16="http://schemas.microsoft.com/office/drawing/2014/main"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8" name="TextBox 7">
            <a:extLst>
              <a:ext uri="{FF2B5EF4-FFF2-40B4-BE49-F238E27FC236}">
                <a16:creationId xmlns:a16="http://schemas.microsoft.com/office/drawing/2014/main" id="{443ACDD5-9031-4506-8623-3686651AC33F}"/>
              </a:ext>
            </a:extLst>
          </p:cNvPr>
          <p:cNvSpPr txBox="1"/>
          <p:nvPr/>
        </p:nvSpPr>
        <p:spPr>
          <a:xfrm>
            <a:off x="778122" y="843521"/>
            <a:ext cx="6905378"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2. </a:t>
            </a:r>
            <a:r>
              <a:rPr lang="en-US" sz="2500" b="1" i="1" kern="0" dirty="0" err="1">
                <a:solidFill>
                  <a:schemeClr val="tx2">
                    <a:lumMod val="75000"/>
                  </a:schemeClr>
                </a:solidFill>
                <a:latin typeface="UTM Avo" panose="02040603050506020204" pitchFamily="18" charset="0"/>
                <a:cs typeface="Arial" charset="0"/>
              </a:rPr>
              <a:t>Tìm</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các</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trong</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bài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7" name="Text Box 4">
            <a:extLst>
              <a:ext uri="{FF2B5EF4-FFF2-40B4-BE49-F238E27FC236}">
                <a16:creationId xmlns:a16="http://schemas.microsoft.com/office/drawing/2014/main" id="{AE6B02FA-8CA3-450D-A1C0-120EB71CF011}"/>
              </a:ext>
            </a:extLst>
          </p:cNvPr>
          <p:cNvSpPr txBox="1">
            <a:spLocks noChangeArrowheads="1"/>
          </p:cNvSpPr>
          <p:nvPr/>
        </p:nvSpPr>
        <p:spPr bwMode="auto">
          <a:xfrm>
            <a:off x="621765" y="1318568"/>
            <a:ext cx="10867870" cy="191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en-US" altLang="en-US" sz="2500" b="1" dirty="0" err="1">
                <a:solidFill>
                  <a:srgbClr val="FF0000"/>
                </a:solidFill>
                <a:latin typeface="UTM Avo" panose="02040603050506020204" pitchFamily="18" charset="0"/>
              </a:rPr>
              <a:t>Cây</a:t>
            </a:r>
            <a:r>
              <a:rPr lang="en-US" altLang="en-US" sz="2500" b="1" dirty="0">
                <a:solidFill>
                  <a:srgbClr val="FF0000"/>
                </a:solidFill>
                <a:latin typeface="UTM Avo" panose="02040603050506020204" pitchFamily="18" charset="0"/>
              </a:rPr>
              <a:t> </a:t>
            </a:r>
            <a:r>
              <a:rPr lang="en-US" altLang="en-US" sz="2500" b="1" dirty="0" err="1">
                <a:solidFill>
                  <a:srgbClr val="FF0000"/>
                </a:solidFill>
                <a:latin typeface="UTM Avo" panose="02040603050506020204" pitchFamily="18" charset="0"/>
              </a:rPr>
              <a:t>gạo</a:t>
            </a:r>
            <a:endParaRPr lang="en-US" altLang="en-US" sz="2500" b="1" dirty="0">
              <a:solidFill>
                <a:srgbClr val="FF0000"/>
              </a:solidFill>
              <a:latin typeface="UTM Avo" panose="02040603050506020204" pitchFamily="18" charset="0"/>
            </a:endParaRPr>
          </a:p>
          <a:p>
            <a:pPr algn="just" eaLnBrk="1" hangingPunct="1">
              <a:lnSpc>
                <a:spcPct val="120000"/>
              </a:lnSpc>
              <a:spcBef>
                <a:spcPct val="0"/>
              </a:spcBef>
              <a:buFontTx/>
              <a:buNone/>
            </a:pP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già</a:t>
            </a:r>
            <a:r>
              <a:rPr lang="en-US" altLang="en-US" sz="1900" dirty="0">
                <a:latin typeface="UTM Avo" panose="02040603050506020204" pitchFamily="18" charset="0"/>
              </a:rPr>
              <a:t> </a:t>
            </a:r>
            <a:r>
              <a:rPr lang="en-US" altLang="en-US" sz="1900" dirty="0" err="1">
                <a:latin typeface="UTM Avo" panose="02040603050506020204" pitchFamily="18" charset="0"/>
              </a:rPr>
              <a:t>mỗi</a:t>
            </a:r>
            <a:r>
              <a:rPr lang="en-US" altLang="en-US" sz="1900" dirty="0">
                <a:latin typeface="UTM Avo" panose="02040603050506020204" pitchFamily="18" charset="0"/>
              </a:rPr>
              <a:t> </a:t>
            </a:r>
            <a:r>
              <a:rPr lang="en-US" altLang="en-US" sz="1900" dirty="0" err="1">
                <a:latin typeface="UTM Avo" panose="02040603050506020204" pitchFamily="18" charset="0"/>
              </a:rPr>
              <a:t>năm</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tuổi</a:t>
            </a:r>
            <a:r>
              <a:rPr lang="en-US" altLang="en-US" sz="1900" dirty="0">
                <a:latin typeface="UTM Avo" panose="02040603050506020204" pitchFamily="18" charset="0"/>
              </a:rPr>
              <a:t> </a:t>
            </a:r>
            <a:r>
              <a:rPr lang="en-US" altLang="en-US" sz="1900" dirty="0" err="1">
                <a:latin typeface="UTM Avo" panose="02040603050506020204" pitchFamily="18" charset="0"/>
              </a:rPr>
              <a:t>xuân</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trĩu</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mọng</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tiếng</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hót</a:t>
            </a:r>
            <a:r>
              <a:rPr lang="en-US" altLang="en-US" sz="1900" dirty="0">
                <a:latin typeface="UTM Avo" panose="02040603050506020204" pitchFamily="18" charset="0"/>
              </a:rPr>
              <a:t>. </a:t>
            </a:r>
            <a:r>
              <a:rPr lang="en-US" altLang="en-US" sz="1900" dirty="0" err="1">
                <a:latin typeface="UTM Avo" panose="02040603050506020204" pitchFamily="18" charset="0"/>
              </a:rPr>
              <a:t>Chỉ</a:t>
            </a:r>
            <a:r>
              <a:rPr lang="en-US" altLang="en-US" sz="1900" dirty="0">
                <a:latin typeface="UTM Avo" panose="02040603050506020204" pitchFamily="18" charset="0"/>
              </a:rPr>
              <a:t> </a:t>
            </a:r>
            <a:r>
              <a:rPr lang="en-US" altLang="en-US" sz="1900" dirty="0" err="1">
                <a:latin typeface="UTM Avo" panose="02040603050506020204" pitchFamily="18" charset="0"/>
              </a:rPr>
              <a:t>cần</a:t>
            </a:r>
            <a:r>
              <a:rPr lang="en-US" altLang="en-US" sz="1900" dirty="0">
                <a:latin typeface="UTM Avo" panose="02040603050506020204" pitchFamily="18" charset="0"/>
              </a:rPr>
              <a:t>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làn</a:t>
            </a:r>
            <a:r>
              <a:rPr lang="en-US" altLang="en-US" sz="1900" dirty="0">
                <a:latin typeface="UTM Avo" panose="02040603050506020204" pitchFamily="18" charset="0"/>
              </a:rPr>
              <a:t> </a:t>
            </a:r>
            <a:r>
              <a:rPr lang="en-US" altLang="en-US" sz="1900" dirty="0" err="1">
                <a:latin typeface="UTM Avo" panose="02040603050506020204" pitchFamily="18" charset="0"/>
              </a:rPr>
              <a:t>gió</a:t>
            </a:r>
            <a:r>
              <a:rPr lang="en-US" altLang="en-US" sz="1900" dirty="0">
                <a:latin typeface="UTM Avo" panose="02040603050506020204" pitchFamily="18" charset="0"/>
              </a:rPr>
              <a:t> </a:t>
            </a:r>
            <a:r>
              <a:rPr lang="en-US" altLang="en-US" sz="1900" dirty="0" err="1">
                <a:latin typeface="UTM Avo" panose="02040603050506020204" pitchFamily="18" charset="0"/>
              </a:rPr>
              <a:t>nhẹ</a:t>
            </a:r>
            <a:r>
              <a:rPr lang="en-US" altLang="en-US" sz="1900" dirty="0">
                <a:latin typeface="UTM Avo" panose="02040603050506020204" pitchFamily="18" charset="0"/>
              </a:rPr>
              <a:t> hay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đôi</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 </a:t>
            </a:r>
            <a:r>
              <a:rPr lang="en-US" altLang="en-US" sz="1900" dirty="0" err="1">
                <a:latin typeface="UTM Avo" panose="02040603050506020204" pitchFamily="18" charset="0"/>
              </a:rPr>
              <a:t>đến</a:t>
            </a:r>
            <a:r>
              <a:rPr lang="en-US" altLang="en-US" sz="1900" dirty="0">
                <a:latin typeface="UTM Avo" panose="02040603050506020204" pitchFamily="18" charset="0"/>
              </a:rPr>
              <a:t> </a:t>
            </a:r>
            <a:r>
              <a:rPr lang="en-US" altLang="en-US" sz="1900" dirty="0" err="1">
                <a:latin typeface="UTM Avo" panose="02040603050506020204" pitchFamily="18" charset="0"/>
              </a:rPr>
              <a:t>là</a:t>
            </a:r>
            <a:r>
              <a:rPr lang="en-US" altLang="en-US" sz="1900" dirty="0">
                <a:latin typeface="UTM Avo" panose="02040603050506020204" pitchFamily="18" charset="0"/>
              </a:rPr>
              <a:t> </a:t>
            </a:r>
            <a:r>
              <a:rPr lang="en-US" altLang="en-US" sz="1900" dirty="0" err="1">
                <a:latin typeface="UTM Avo" panose="02040603050506020204" pitchFamily="18" charset="0"/>
              </a:rPr>
              <a:t>có</a:t>
            </a:r>
            <a:r>
              <a:rPr lang="en-US" altLang="en-US" sz="1900" dirty="0">
                <a:latin typeface="UTM Avo" panose="02040603050506020204" pitchFamily="18" charset="0"/>
              </a:rPr>
              <a:t> </a:t>
            </a:r>
            <a:r>
              <a:rPr lang="en-US" altLang="en-US" sz="1900" dirty="0" err="1">
                <a:latin typeface="UTM Avo" panose="02040603050506020204" pitchFamily="18" charset="0"/>
              </a:rPr>
              <a:t>ngay</a:t>
            </a:r>
            <a:r>
              <a:rPr lang="en-US" altLang="en-US" sz="1900" dirty="0">
                <a:latin typeface="UTM Avo" panose="02040603050506020204" pitchFamily="18" charset="0"/>
              </a:rPr>
              <a:t> </a:t>
            </a:r>
            <a:r>
              <a:rPr lang="en-US" altLang="en-US" sz="1900" dirty="0" err="1">
                <a:latin typeface="UTM Avo" panose="02040603050506020204" pitchFamily="18" charset="0"/>
              </a:rPr>
              <a:t>mấy</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lìa</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rơi</a:t>
            </a:r>
            <a:r>
              <a:rPr lang="en-US" altLang="en-US" sz="1900" dirty="0">
                <a:latin typeface="UTM Avo" panose="02040603050506020204" pitchFamily="18" charset="0"/>
              </a:rPr>
              <a:t> </a:t>
            </a:r>
            <a:r>
              <a:rPr lang="en-US" altLang="en-US" sz="1900" dirty="0" err="1">
                <a:latin typeface="UTM Avo" panose="02040603050506020204" pitchFamily="18" charset="0"/>
              </a:rPr>
              <a:t>từ</a:t>
            </a:r>
            <a:r>
              <a:rPr lang="en-US" altLang="en-US" sz="1900" dirty="0">
                <a:latin typeface="UTM Avo" panose="02040603050506020204" pitchFamily="18" charset="0"/>
              </a:rPr>
              <a:t> </a:t>
            </a:r>
            <a:r>
              <a:rPr lang="en-US" altLang="en-US" sz="1900" dirty="0" err="1">
                <a:latin typeface="UTM Avo" panose="02040603050506020204" pitchFamily="18" charset="0"/>
              </a:rPr>
              <a:t>trên</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đài</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chúi</a:t>
            </a:r>
            <a:r>
              <a:rPr lang="en-US" altLang="en-US" sz="1900" dirty="0">
                <a:latin typeface="UTM Avo" panose="02040603050506020204" pitchFamily="18" charset="0"/>
              </a:rPr>
              <a:t> </a:t>
            </a:r>
            <a:r>
              <a:rPr lang="en-US" altLang="en-US" sz="1900" dirty="0" err="1">
                <a:latin typeface="UTM Avo" panose="02040603050506020204" pitchFamily="18" charset="0"/>
              </a:rPr>
              <a:t>xuống</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cánh</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rực</a:t>
            </a:r>
            <a:r>
              <a:rPr lang="en-US" altLang="en-US" sz="1900" dirty="0">
                <a:latin typeface="UTM Avo" panose="02040603050506020204" pitchFamily="18" charset="0"/>
              </a:rPr>
              <a:t> quay </a:t>
            </a:r>
            <a:r>
              <a:rPr lang="en-US" altLang="en-US" sz="1900" dirty="0" err="1">
                <a:latin typeface="UTM Avo" panose="02040603050506020204" pitchFamily="18" charset="0"/>
              </a:rPr>
              <a:t>tít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chong</a:t>
            </a:r>
            <a:r>
              <a:rPr lang="en-US" altLang="en-US" sz="1900" dirty="0">
                <a:latin typeface="UTM Avo" panose="02040603050506020204" pitchFamily="18" charset="0"/>
              </a:rPr>
              <a:t> </a:t>
            </a:r>
            <a:r>
              <a:rPr lang="en-US" altLang="en-US" sz="1900" dirty="0" err="1">
                <a:latin typeface="UTM Avo" panose="02040603050506020204" pitchFamily="18" charset="0"/>
              </a:rPr>
              <a:t>chóng</a:t>
            </a:r>
            <a:r>
              <a:rPr lang="en-US" altLang="en-US" sz="1900" dirty="0">
                <a:latin typeface="UTM Avo" panose="02040603050506020204" pitchFamily="18" charset="0"/>
              </a:rPr>
              <a:t> nom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đẹp</a:t>
            </a:r>
            <a:r>
              <a:rPr lang="en-US" altLang="en-US" sz="1900" dirty="0">
                <a:latin typeface="UTM Avo" panose="02040603050506020204" pitchFamily="18" charset="0"/>
              </a:rPr>
              <a:t>.</a:t>
            </a: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5" y="3169731"/>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30537"/>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15" name="TextBox 14">
            <a:extLst>
              <a:ext uri="{FF2B5EF4-FFF2-40B4-BE49-F238E27FC236}">
                <a16:creationId xmlns:a16="http://schemas.microsoft.com/office/drawing/2014/main" id="{E82DE4F3-94A1-4050-ACCE-8861D25B771F}"/>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16" name="Text Box 4">
            <a:extLst>
              <a:ext uri="{FF2B5EF4-FFF2-40B4-BE49-F238E27FC236}">
                <a16:creationId xmlns:a16="http://schemas.microsoft.com/office/drawing/2014/main" id="{F1A52819-4C42-4DF3-A279-A37B5571BBDC}"/>
              </a:ext>
            </a:extLst>
          </p:cNvPr>
          <p:cNvSpPr txBox="1">
            <a:spLocks noChangeArrowheads="1"/>
          </p:cNvSpPr>
          <p:nvPr/>
        </p:nvSpPr>
        <p:spPr bwMode="auto">
          <a:xfrm>
            <a:off x="813921" y="3679938"/>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a:latin typeface="UTM Avo" panose="02040603050506020204" pitchFamily="18" charset="0"/>
              </a:rPr>
              <a:t>kì</a:t>
            </a:r>
            <a:r>
              <a:rPr lang="en-US" altLang="en-US" sz="4800" dirty="0">
                <a:latin typeface="UTM Avo" panose="02040603050506020204" pitchFamily="18" charset="0"/>
              </a:rPr>
              <a:t> ra </a:t>
            </a:r>
            <a:r>
              <a:rPr lang="en-US" altLang="en-US" sz="4800" dirty="0" err="1">
                <a:latin typeface="UTM Avo" panose="02040603050506020204" pitchFamily="18" charset="0"/>
              </a:rPr>
              <a:t>hoa</a:t>
            </a:r>
            <a:r>
              <a:rPr lang="en-US" altLang="en-US" sz="4800" dirty="0">
                <a:latin typeface="UTM Avo" panose="02040603050506020204" pitchFamily="18" charset="0"/>
              </a:rPr>
              <a:t> </a:t>
            </a:r>
            <a:r>
              <a:rPr lang="en-US" altLang="en-US" sz="4800" dirty="0" err="1">
                <a:latin typeface="UTM Avo" panose="02040603050506020204" pitchFamily="18" charset="0"/>
              </a:rPr>
              <a:t>của</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endParaRPr lang="en-US" altLang="en-US" sz="4800" dirty="0">
              <a:latin typeface="UTM Avo" panose="02040603050506020204" pitchFamily="18" charset="0"/>
            </a:endParaRPr>
          </a:p>
        </p:txBody>
      </p:sp>
      <p:pic>
        <p:nvPicPr>
          <p:cNvPr id="4" name="Picture 3">
            <a:extLst>
              <a:ext uri="{FF2B5EF4-FFF2-40B4-BE49-F238E27FC236}">
                <a16:creationId xmlns:a16="http://schemas.microsoft.com/office/drawing/2014/main" id="{D8F640BD-C2DD-457A-BC7D-886623FBF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877" y="3368330"/>
            <a:ext cx="4759133" cy="2502383"/>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cxnSp>
        <p:nvCxnSpPr>
          <p:cNvPr id="25" name="Straight Connector 24">
            <a:extLst>
              <a:ext uri="{FF2B5EF4-FFF2-40B4-BE49-F238E27FC236}">
                <a16:creationId xmlns:a16="http://schemas.microsoft.com/office/drawing/2014/main" id="{A75960A4-9EF8-4555-91AE-55CA3BEF6775}"/>
              </a:ext>
            </a:extLst>
          </p:cNvPr>
          <p:cNvCxnSpPr/>
          <p:nvPr/>
        </p:nvCxnSpPr>
        <p:spPr>
          <a:xfrm>
            <a:off x="6168572" y="2148114"/>
            <a:ext cx="42817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2" nodeType="clickEffect">
                                  <p:stCondLst>
                                    <p:cond delay="0"/>
                                  </p:stCondLst>
                                  <p:childTnLst>
                                    <p:anim calcmode="lin" valueType="num">
                                      <p:cBhvr additive="base">
                                        <p:cTn id="39" dur="500"/>
                                        <p:tgtEl>
                                          <p:spTgt spid="6"/>
                                        </p:tgtEl>
                                        <p:attrNameLst>
                                          <p:attrName>ppt_y</p:attrName>
                                        </p:attrNameLst>
                                      </p:cBhvr>
                                      <p:tavLst>
                                        <p:tav tm="0">
                                          <p:val>
                                            <p:strVal val="#ppt_y"/>
                                          </p:val>
                                        </p:tav>
                                        <p:tav tm="100000">
                                          <p:val>
                                            <p:strVal val="#ppt_y+#ppt_h*1.125000"/>
                                          </p:val>
                                        </p:tav>
                                      </p:tavLst>
                                    </p:anim>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xit" presetSubtype="4" fill="hold" grpId="1" nodeType="clickEffect">
                                  <p:stCondLst>
                                    <p:cond delay="0"/>
                                  </p:stCondLst>
                                  <p:childTnLst>
                                    <p:anim calcmode="lin" valueType="num">
                                      <p:cBhvr additive="base">
                                        <p:cTn id="65" dur="500"/>
                                        <p:tgtEl>
                                          <p:spTgt spid="8"/>
                                        </p:tgtEl>
                                        <p:attrNameLst>
                                          <p:attrName>ppt_y</p:attrName>
                                        </p:attrNameLst>
                                      </p:cBhvr>
                                      <p:tavLst>
                                        <p:tav tm="0">
                                          <p:val>
                                            <p:strVal val="#ppt_y"/>
                                          </p:val>
                                        </p:tav>
                                        <p:tav tm="100000">
                                          <p:val>
                                            <p:strVal val="#ppt_y+#ppt_h*1.125000"/>
                                          </p:val>
                                        </p:tav>
                                      </p:tavLst>
                                    </p:anim>
                                    <p:animEffect transition="out" filter="wipe(down)">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par>
                          <p:cTn id="68" fill="hold">
                            <p:stCondLst>
                              <p:cond delay="500"/>
                            </p:stCondLst>
                            <p:childTnLst>
                              <p:par>
                                <p:cTn id="69" presetID="1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p:tgtEl>
                                          <p:spTgt spid="15"/>
                                        </p:tgtEl>
                                        <p:attrNameLst>
                                          <p:attrName>ppt_y</p:attrName>
                                        </p:attrNameLst>
                                      </p:cBhvr>
                                      <p:tavLst>
                                        <p:tav tm="0">
                                          <p:val>
                                            <p:strVal val="#ppt_y+#ppt_h*1.125000"/>
                                          </p:val>
                                        </p:tav>
                                        <p:tav tm="100000">
                                          <p:val>
                                            <p:strVal val="#ppt_y"/>
                                          </p:val>
                                        </p:tav>
                                      </p:tavLst>
                                    </p:anim>
                                    <p:animEffect transition="in" filter="wipe(up)">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3">
                                            <p:txEl>
                                              <p:pRg st="0" end="0"/>
                                            </p:txEl>
                                          </p:spTgt>
                                        </p:tgtEl>
                                      </p:cBhvr>
                                    </p:animEffect>
                                    <p:set>
                                      <p:cBhvr>
                                        <p:cTn id="77" dur="1" fill="hold">
                                          <p:stCondLst>
                                            <p:cond delay="499"/>
                                          </p:stCondLst>
                                        </p:cTn>
                                        <p:tgtEl>
                                          <p:spTgt spid="13">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14">
                                            <p:txEl>
                                              <p:pRg st="0" end="0"/>
                                            </p:txEl>
                                          </p:spTgt>
                                        </p:tgtEl>
                                      </p:cBhvr>
                                    </p:animEffect>
                                    <p:set>
                                      <p:cBhvr>
                                        <p:cTn id="80" dur="1" fill="hold">
                                          <p:stCondLst>
                                            <p:cond delay="499"/>
                                          </p:stCondLst>
                                        </p:cTn>
                                        <p:tgtEl>
                                          <p:spTgt spid="14">
                                            <p:txEl>
                                              <p:pRg st="0" end="0"/>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4">
                                            <p:txEl>
                                              <p:pRg st="1" end="1"/>
                                            </p:txEl>
                                          </p:spTgt>
                                        </p:tgtEl>
                                      </p:cBhvr>
                                    </p:animEffect>
                                    <p:set>
                                      <p:cBhvr>
                                        <p:cTn id="83" dur="1" fill="hold">
                                          <p:stCondLst>
                                            <p:cond delay="499"/>
                                          </p:stCondLst>
                                        </p:cTn>
                                        <p:tgtEl>
                                          <p:spTgt spid="14">
                                            <p:txEl>
                                              <p:pRg st="1" end="1"/>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left)">
                                      <p:cBhvr>
                                        <p:cTn id="94" dur="500"/>
                                        <p:tgtEl>
                                          <p:spTgt spid="2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barn(inVertical)">
                                      <p:cBhvr>
                                        <p:cTn id="99" dur="500"/>
                                        <p:tgtEl>
                                          <p:spTgt spid="16"/>
                                        </p:tgtEl>
                                      </p:cBhvr>
                                    </p:animEffect>
                                  </p:childTnLst>
                                </p:cTn>
                              </p:par>
                            </p:childTnLst>
                          </p:cTn>
                        </p:par>
                        <p:par>
                          <p:cTn id="100" fill="hold">
                            <p:stCondLst>
                              <p:cond delay="500"/>
                            </p:stCondLst>
                            <p:childTnLst>
                              <p:par>
                                <p:cTn id="101" presetID="16" presetClass="entr" presetSubtype="21"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barn(inVertical)">
                                      <p:cBhvr>
                                        <p:cTn id="103" dur="500"/>
                                        <p:tgtEl>
                                          <p:spTgt spid="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xit" presetSubtype="0" fill="hold" grpId="1" nodeType="clickEffect">
                                  <p:stCondLst>
                                    <p:cond delay="0"/>
                                  </p:stCondLst>
                                  <p:childTnLst>
                                    <p:animEffect transition="out" filter="dissolv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9" presetClass="exit" presetSubtype="0" fill="hold" nodeType="withEffect">
                                  <p:stCondLst>
                                    <p:cond delay="0"/>
                                  </p:stCondLst>
                                  <p:childTnLst>
                                    <p:animEffect transition="out" filter="dissolv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childTnLst>
                          </p:cTn>
                        </p:par>
                        <p:par>
                          <p:cTn id="112" fill="hold">
                            <p:stCondLst>
                              <p:cond delay="500"/>
                            </p:stCondLst>
                            <p:childTnLst>
                              <p:par>
                                <p:cTn id="113" presetID="9" presetClass="exit" presetSubtype="0" fill="hold" grpId="1" nodeType="afterEffect">
                                  <p:stCondLst>
                                    <p:cond delay="0"/>
                                  </p:stCondLst>
                                  <p:childTnLst>
                                    <p:animEffect transition="out" filter="dissolve">
                                      <p:cBhvr>
                                        <p:cTn id="114" dur="500"/>
                                        <p:tgtEl>
                                          <p:spTgt spid="7">
                                            <p:txEl>
                                              <p:pRg st="0" end="0"/>
                                            </p:txEl>
                                          </p:spTgt>
                                        </p:tgtEl>
                                      </p:cBhvr>
                                    </p:animEffect>
                                    <p:set>
                                      <p:cBhvr>
                                        <p:cTn id="115" dur="1" fill="hold">
                                          <p:stCondLst>
                                            <p:cond delay="499"/>
                                          </p:stCondLst>
                                        </p:cTn>
                                        <p:tgtEl>
                                          <p:spTgt spid="7">
                                            <p:txEl>
                                              <p:pRg st="0" end="0"/>
                                            </p:txEl>
                                          </p:spTgt>
                                        </p:tgtEl>
                                        <p:attrNameLst>
                                          <p:attrName>style.visibility</p:attrName>
                                        </p:attrNameLst>
                                      </p:cBhvr>
                                      <p:to>
                                        <p:strVal val="hidden"/>
                                      </p:to>
                                    </p:set>
                                  </p:childTnLst>
                                </p:cTn>
                              </p:par>
                              <p:par>
                                <p:cTn id="116" presetID="9" presetClass="exit" presetSubtype="0" fill="hold" grpId="1" nodeType="withEffect">
                                  <p:stCondLst>
                                    <p:cond delay="0"/>
                                  </p:stCondLst>
                                  <p:childTnLst>
                                    <p:animEffect transition="out" filter="dissolve">
                                      <p:cBhvr>
                                        <p:cTn id="117" dur="500"/>
                                        <p:tgtEl>
                                          <p:spTgt spid="7">
                                            <p:txEl>
                                              <p:pRg st="1" end="1"/>
                                            </p:txEl>
                                          </p:spTgt>
                                        </p:tgtEl>
                                      </p:cBhvr>
                                    </p:animEffect>
                                    <p:set>
                                      <p:cBhvr>
                                        <p:cTn id="118" dur="1" fill="hold">
                                          <p:stCondLst>
                                            <p:cond delay="499"/>
                                          </p:stCondLst>
                                        </p:cTn>
                                        <p:tgtEl>
                                          <p:spTgt spid="7">
                                            <p:txEl>
                                              <p:pRg st="1" end="1"/>
                                            </p:txEl>
                                          </p:spTgt>
                                        </p:tgtEl>
                                        <p:attrNameLst>
                                          <p:attrName>style.visibility</p:attrName>
                                        </p:attrNameLst>
                                      </p:cBhvr>
                                      <p:to>
                                        <p:strVal val="hidden"/>
                                      </p:to>
                                    </p:set>
                                  </p:childTnLst>
                                </p:cTn>
                              </p:par>
                              <p:par>
                                <p:cTn id="119" presetID="9" presetClass="exit" presetSubtype="0" fill="hold" grpId="1" nodeType="withEffect">
                                  <p:stCondLst>
                                    <p:cond delay="0"/>
                                  </p:stCondLst>
                                  <p:childTnLst>
                                    <p:animEffect transition="out" filter="dissolve">
                                      <p:cBhvr>
                                        <p:cTn id="120" dur="500"/>
                                        <p:tgtEl>
                                          <p:spTgt spid="9"/>
                                        </p:tgtEl>
                                      </p:cBhvr>
                                    </p:animEffect>
                                    <p:set>
                                      <p:cBhvr>
                                        <p:cTn id="12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9" grpId="0" animBg="1"/>
      <p:bldP spid="9" grpId="1" animBg="1"/>
      <p:bldP spid="11" grpId="0" animBg="1"/>
      <p:bldP spid="11" grpId="1" animBg="1"/>
      <p:bldP spid="12" grpId="0" animBg="1"/>
      <p:bldP spid="12" grpId="1" animBg="1"/>
      <p:bldP spid="8" grpId="0"/>
      <p:bldP spid="8" grpId="1"/>
      <p:bldP spid="7" grpId="1" uiExpand="1" build="allAtOnce"/>
      <p:bldP spid="13" grpId="0" build="allAtOnce"/>
      <p:bldP spid="14" grpId="0" uiExpand="1" build="allAtOnce"/>
      <p:bldP spid="15" grpId="0"/>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11" name="Rounded Rectangle 21">
            <a:extLst>
              <a:ext uri="{FF2B5EF4-FFF2-40B4-BE49-F238E27FC236}">
                <a16:creationId xmlns:a16="http://schemas.microsoft.com/office/drawing/2014/main"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5" y="3169731"/>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19" name="Text Box 4">
            <a:extLst>
              <a:ext uri="{FF2B5EF4-FFF2-40B4-BE49-F238E27FC236}">
                <a16:creationId xmlns:a16="http://schemas.microsoft.com/office/drawing/2014/main" id="{9234CF03-9607-4FFC-9129-C2677013E29D}"/>
              </a:ext>
            </a:extLst>
          </p:cNvPr>
          <p:cNvSpPr txBox="1">
            <a:spLocks noChangeArrowheads="1"/>
          </p:cNvSpPr>
          <p:nvPr/>
        </p:nvSpPr>
        <p:spPr bwMode="auto">
          <a:xfrm>
            <a:off x="763121" y="4354852"/>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lúc</a:t>
            </a:r>
            <a:r>
              <a:rPr lang="en-US" altLang="en-US" sz="4800" dirty="0">
                <a:latin typeface="UTM Avo" panose="02040603050506020204" pitchFamily="18" charset="0"/>
              </a:rPr>
              <a:t> </a:t>
            </a:r>
            <a:r>
              <a:rPr lang="en-US" altLang="en-US" sz="4800" dirty="0" err="1">
                <a:latin typeface="UTM Avo" panose="02040603050506020204" pitchFamily="18" charset="0"/>
              </a:rPr>
              <a:t>hết</a:t>
            </a:r>
            <a:r>
              <a:rPr lang="en-US" altLang="en-US" sz="4800" dirty="0">
                <a:latin typeface="UTM Avo" panose="02040603050506020204" pitchFamily="18" charset="0"/>
              </a:rPr>
              <a:t> </a:t>
            </a:r>
            <a:r>
              <a:rPr lang="en-US" altLang="en-US" sz="4800" dirty="0" err="1">
                <a:latin typeface="UTM Avo" panose="02040603050506020204" pitchFamily="18" charset="0"/>
              </a:rPr>
              <a:t>mùa</a:t>
            </a:r>
            <a:r>
              <a:rPr lang="en-US" altLang="en-US" sz="4800" dirty="0">
                <a:latin typeface="UTM Avo" panose="02040603050506020204" pitchFamily="18" charset="0"/>
              </a:rPr>
              <a:t> </a:t>
            </a:r>
            <a:r>
              <a:rPr lang="en-US" altLang="en-US" sz="4800" dirty="0" err="1">
                <a:latin typeface="UTM Avo" panose="02040603050506020204" pitchFamily="18" charset="0"/>
              </a:rPr>
              <a:t>hoa</a:t>
            </a:r>
            <a:endParaRPr lang="en-US" altLang="en-US" sz="4800" dirty="0">
              <a:latin typeface="UTM Avo" panose="02040603050506020204" pitchFamily="18" charset="0"/>
            </a:endParaRPr>
          </a:p>
        </p:txBody>
      </p:sp>
      <p:pic>
        <p:nvPicPr>
          <p:cNvPr id="22" name="Picture 21">
            <a:extLst>
              <a:ext uri="{FF2B5EF4-FFF2-40B4-BE49-F238E27FC236}">
                <a16:creationId xmlns:a16="http://schemas.microsoft.com/office/drawing/2014/main" id="{3B0D04AE-32F7-42FA-8700-B3F7F7057B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06396" y="4297560"/>
            <a:ext cx="4319662" cy="2429811"/>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sp>
        <p:nvSpPr>
          <p:cNvPr id="18" name="TextBox 17">
            <a:extLst>
              <a:ext uri="{FF2B5EF4-FFF2-40B4-BE49-F238E27FC236}">
                <a16:creationId xmlns:a16="http://schemas.microsoft.com/office/drawing/2014/main" id="{D7D741E4-FBE6-4AE3-BFA7-6EB78A8C3C83}"/>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21" name="Straight Connector 20">
            <a:extLst>
              <a:ext uri="{FF2B5EF4-FFF2-40B4-BE49-F238E27FC236}">
                <a16:creationId xmlns:a16="http://schemas.microsoft.com/office/drawing/2014/main" id="{4E581264-1C59-4507-8102-677A69DF6360}"/>
              </a:ext>
            </a:extLst>
          </p:cNvPr>
          <p:cNvCxnSpPr>
            <a:cxnSpLocks/>
          </p:cNvCxnSpPr>
          <p:nvPr/>
        </p:nvCxnSpPr>
        <p:spPr>
          <a:xfrm>
            <a:off x="1117601" y="3570514"/>
            <a:ext cx="1582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5EE571-1E70-4DE3-BF32-FC4CFF5C8502}"/>
              </a:ext>
            </a:extLst>
          </p:cNvPr>
          <p:cNvCxnSpPr>
            <a:cxnSpLocks/>
          </p:cNvCxnSpPr>
          <p:nvPr/>
        </p:nvCxnSpPr>
        <p:spPr>
          <a:xfrm>
            <a:off x="1117601" y="3904342"/>
            <a:ext cx="44849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0036C1-9104-480E-AB7E-0125B483DCE8}"/>
              </a:ext>
            </a:extLst>
          </p:cNvPr>
          <p:cNvCxnSpPr>
            <a:cxnSpLocks/>
          </p:cNvCxnSpPr>
          <p:nvPr/>
        </p:nvCxnSpPr>
        <p:spPr>
          <a:xfrm>
            <a:off x="5529944" y="3555999"/>
            <a:ext cx="5820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564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xEl>
                                              <p:pRg st="0" end="0"/>
                                            </p:txEl>
                                          </p:spTgt>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par>
                          <p:cTn id="43" fill="hold">
                            <p:stCondLst>
                              <p:cond delay="500"/>
                            </p:stCondLst>
                            <p:childTnLst>
                              <p:par>
                                <p:cTn id="44" presetID="10" presetClass="exit" presetSubtype="0" fill="hold" grpId="2" nodeType="afterEffect">
                                  <p:stCondLst>
                                    <p:cond delay="0"/>
                                  </p:stCondLst>
                                  <p:childTnLst>
                                    <p:animEffect transition="out" filter="fade">
                                      <p:cBhvr>
                                        <p:cTn id="45" dur="500"/>
                                        <p:tgtEl>
                                          <p:spTgt spid="13">
                                            <p:txEl>
                                              <p:pRg st="0" end="0"/>
                                            </p:txEl>
                                          </p:spTgt>
                                        </p:tgtEl>
                                      </p:cBhvr>
                                    </p:animEffect>
                                    <p:set>
                                      <p:cBhvr>
                                        <p:cTn id="46" dur="1" fill="hold">
                                          <p:stCondLst>
                                            <p:cond delay="499"/>
                                          </p:stCondLst>
                                        </p:cTn>
                                        <p:tgtEl>
                                          <p:spTgt spid="13">
                                            <p:txEl>
                                              <p:pRg st="0" end="0"/>
                                            </p:txEl>
                                          </p:spTgt>
                                        </p:tgtEl>
                                        <p:attrNameLst>
                                          <p:attrName>style.visibility</p:attrName>
                                        </p:attrNameLst>
                                      </p:cBhvr>
                                      <p:to>
                                        <p:strVal val="hidden"/>
                                      </p:to>
                                    </p:set>
                                  </p:childTnLst>
                                </p:cTn>
                              </p:par>
                              <p:par>
                                <p:cTn id="47" presetID="10" presetClass="exit" presetSubtype="0" fill="hold" grpId="3"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3" animBg="1"/>
      <p:bldP spid="13" grpId="2" build="allAtOnce"/>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12" name="Rounded Rectangle 21">
            <a:extLst>
              <a:ext uri="{FF2B5EF4-FFF2-40B4-BE49-F238E27FC236}">
                <a16:creationId xmlns:a16="http://schemas.microsoft.com/office/drawing/2014/main"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30537"/>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23" name="Text Box 4">
            <a:extLst>
              <a:ext uri="{FF2B5EF4-FFF2-40B4-BE49-F238E27FC236}">
                <a16:creationId xmlns:a16="http://schemas.microsoft.com/office/drawing/2014/main" id="{406C022D-4425-4697-828F-9492328131B6}"/>
              </a:ext>
            </a:extLst>
          </p:cNvPr>
          <p:cNvSpPr txBox="1">
            <a:spLocks noChangeArrowheads="1"/>
          </p:cNvSpPr>
          <p:nvPr/>
        </p:nvSpPr>
        <p:spPr bwMode="auto">
          <a:xfrm>
            <a:off x="953621" y="1954552"/>
            <a:ext cx="4742329"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a:latin typeface="UTM Avo" panose="02040603050506020204" pitchFamily="18" charset="0"/>
              </a:rPr>
              <a:t>kì</a:t>
            </a:r>
            <a:r>
              <a:rPr lang="en-US" altLang="en-US" sz="4800" dirty="0">
                <a:latin typeface="UTM Avo" panose="02040603050506020204" pitchFamily="18" charset="0"/>
              </a:rPr>
              <a:t> </a:t>
            </a:r>
            <a:r>
              <a:rPr lang="en-US" altLang="en-US" sz="4800" dirty="0" err="1">
                <a:latin typeface="UTM Avo" panose="02040603050506020204" pitchFamily="18" charset="0"/>
              </a:rPr>
              <a:t>kết</a:t>
            </a:r>
            <a:r>
              <a:rPr lang="en-US" altLang="en-US" sz="4800" dirty="0">
                <a:latin typeface="UTM Avo" panose="02040603050506020204" pitchFamily="18" charset="0"/>
              </a:rPr>
              <a:t> </a:t>
            </a:r>
            <a:r>
              <a:rPr lang="en-US" altLang="en-US" sz="4800" dirty="0" err="1">
                <a:latin typeface="UTM Avo" panose="02040603050506020204" pitchFamily="18" charset="0"/>
              </a:rPr>
              <a:t>quả</a:t>
            </a:r>
            <a:endParaRPr lang="en-US" altLang="en-US" sz="4800" dirty="0">
              <a:latin typeface="UTM Avo" panose="02040603050506020204" pitchFamily="18" charset="0"/>
            </a:endParaRPr>
          </a:p>
        </p:txBody>
      </p:sp>
      <p:pic>
        <p:nvPicPr>
          <p:cNvPr id="24" name="Picture 23">
            <a:extLst>
              <a:ext uri="{FF2B5EF4-FFF2-40B4-BE49-F238E27FC236}">
                <a16:creationId xmlns:a16="http://schemas.microsoft.com/office/drawing/2014/main" id="{BDF5F412-8017-4057-B578-0CEB467565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77001" y="1459110"/>
            <a:ext cx="4069422" cy="2649646"/>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sp>
        <p:nvSpPr>
          <p:cNvPr id="18" name="TextBox 17">
            <a:extLst>
              <a:ext uri="{FF2B5EF4-FFF2-40B4-BE49-F238E27FC236}">
                <a16:creationId xmlns:a16="http://schemas.microsoft.com/office/drawing/2014/main" id="{07657422-FA48-47B2-B820-557871C01C21}"/>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21" name="Straight Connector 20">
            <a:extLst>
              <a:ext uri="{FF2B5EF4-FFF2-40B4-BE49-F238E27FC236}">
                <a16:creationId xmlns:a16="http://schemas.microsoft.com/office/drawing/2014/main" id="{E2AF9172-79A4-43A5-878C-B1CF52000FF6}"/>
              </a:ext>
            </a:extLst>
          </p:cNvPr>
          <p:cNvCxnSpPr>
            <a:cxnSpLocks/>
          </p:cNvCxnSpPr>
          <p:nvPr/>
        </p:nvCxnSpPr>
        <p:spPr>
          <a:xfrm>
            <a:off x="6894287" y="4615543"/>
            <a:ext cx="45284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658A34-F11D-42F6-BFB4-B9D33D91DD19}"/>
              </a:ext>
            </a:extLst>
          </p:cNvPr>
          <p:cNvCxnSpPr>
            <a:cxnSpLocks/>
          </p:cNvCxnSpPr>
          <p:nvPr/>
        </p:nvCxnSpPr>
        <p:spPr>
          <a:xfrm>
            <a:off x="740230" y="4963886"/>
            <a:ext cx="3788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740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 calcmode="lin" valueType="num">
                                      <p:cBhvr>
                                        <p:cTn id="12"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1519</Words>
  <Application>Microsoft Office PowerPoint</Application>
  <PresentationFormat>Widescreen</PresentationFormat>
  <Paragraphs>91</Paragraphs>
  <Slides>27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UTM Alba Matter</vt:lpstr>
      <vt:lpstr>UTM Micra</vt:lpstr>
      <vt:lpstr>UTM Bitsumishi Pro</vt:lpstr>
      <vt:lpstr>UTM Guanine</vt:lpstr>
      <vt:lpstr>UTM Avo</vt:lpstr>
      <vt:lpstr>UTM Cooper Black</vt:lpstr>
      <vt:lpstr>UVN Banh Mi</vt:lpstr>
      <vt:lpstr>Times New Roman</vt:lpstr>
      <vt:lpstr>Calibri</vt:lpstr>
      <vt:lpstr>Arial</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Win10Pro</cp:lastModifiedBy>
  <cp:revision>65</cp:revision>
  <dcterms:created xsi:type="dcterms:W3CDTF">2022-01-10T07:22:00Z</dcterms:created>
  <dcterms:modified xsi:type="dcterms:W3CDTF">2022-02-19T14:04:22Z</dcterms:modified>
  <cp:version>K10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88F3BF03D2364B2691F0D9F725946290</vt:lpwstr>
  </property>
  <property fmtid="{D5CDD505-2E9C-101B-9397-08002B2CF9AE}" pid="3" name="KSOProductBuildVer">
    <vt:lpwstr>2052-11.1.0.11294</vt:lpwstr>
  </property>
</Properties>
</file>